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8"/>
  </p:notesMasterIdLst>
  <p:sldIdLst>
    <p:sldId id="256" r:id="rId2"/>
    <p:sldId id="261" r:id="rId3"/>
    <p:sldId id="268" r:id="rId4"/>
    <p:sldId id="297" r:id="rId5"/>
    <p:sldId id="271" r:id="rId6"/>
    <p:sldId id="409" r:id="rId7"/>
    <p:sldId id="272" r:id="rId8"/>
    <p:sldId id="264" r:id="rId9"/>
    <p:sldId id="274" r:id="rId10"/>
    <p:sldId id="285" r:id="rId11"/>
    <p:sldId id="288" r:id="rId12"/>
    <p:sldId id="259" r:id="rId13"/>
    <p:sldId id="277" r:id="rId14"/>
    <p:sldId id="421" r:id="rId15"/>
    <p:sldId id="284" r:id="rId16"/>
    <p:sldId id="422" r:id="rId17"/>
    <p:sldId id="420" r:id="rId18"/>
    <p:sldId id="410" r:id="rId19"/>
    <p:sldId id="413" r:id="rId20"/>
    <p:sldId id="426" r:id="rId21"/>
    <p:sldId id="419" r:id="rId22"/>
    <p:sldId id="425" r:id="rId23"/>
    <p:sldId id="411" r:id="rId24"/>
    <p:sldId id="412" r:id="rId25"/>
    <p:sldId id="416" r:id="rId26"/>
    <p:sldId id="414" r:id="rId27"/>
    <p:sldId id="415" r:id="rId28"/>
    <p:sldId id="417" r:id="rId29"/>
    <p:sldId id="418" r:id="rId30"/>
    <p:sldId id="424" r:id="rId31"/>
    <p:sldId id="283" r:id="rId32"/>
    <p:sldId id="423" r:id="rId33"/>
    <p:sldId id="278" r:id="rId34"/>
    <p:sldId id="289" r:id="rId35"/>
    <p:sldId id="279" r:id="rId36"/>
    <p:sldId id="281"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4389"/>
    <p:restoredTop sz="86395"/>
  </p:normalViewPr>
  <p:slideViewPr>
    <p:cSldViewPr snapToGrid="0" snapToObjects="1">
      <p:cViewPr varScale="1">
        <p:scale>
          <a:sx n="121" d="100"/>
          <a:sy n="121" d="100"/>
        </p:scale>
        <p:origin x="184" y="360"/>
      </p:cViewPr>
      <p:guideLst/>
    </p:cSldViewPr>
  </p:slideViewPr>
  <p:outlineViewPr>
    <p:cViewPr>
      <p:scale>
        <a:sx n="100" d="100"/>
        <a:sy n="100" d="100"/>
      </p:scale>
      <p:origin x="0" y="0"/>
    </p:cViewPr>
  </p:outlin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3AE217B-D86D-264F-B513-E4753495CF16}" type="doc">
      <dgm:prSet loTypeId="urn:microsoft.com/office/officeart/2005/8/layout/cycle2" loCatId="cycle" qsTypeId="urn:microsoft.com/office/officeart/2005/8/quickstyle/simple1" qsCatId="simple" csTypeId="urn:microsoft.com/office/officeart/2005/8/colors/accent1_2" csCatId="accent1" phldr="1"/>
      <dgm:spPr/>
      <dgm:t>
        <a:bodyPr/>
        <a:lstStyle/>
        <a:p>
          <a:endParaRPr lang="en-US"/>
        </a:p>
      </dgm:t>
    </dgm:pt>
    <dgm:pt modelId="{9D1CC9C2-2820-5C48-9CA7-0877FD01D85F}">
      <dgm:prSet custT="1"/>
      <dgm:spPr/>
      <dgm:t>
        <a:bodyPr/>
        <a:lstStyle/>
        <a:p>
          <a:r>
            <a:rPr lang="en-US" sz="1600" dirty="0"/>
            <a:t>Review</a:t>
          </a:r>
        </a:p>
      </dgm:t>
    </dgm:pt>
    <dgm:pt modelId="{EC390B64-D90C-0247-9DBE-BB82FF604121}" type="parTrans" cxnId="{C0C31E30-E19A-5F4A-A2E8-C05F2965D3F9}">
      <dgm:prSet/>
      <dgm:spPr/>
      <dgm:t>
        <a:bodyPr/>
        <a:lstStyle/>
        <a:p>
          <a:endParaRPr lang="en-US" sz="1600"/>
        </a:p>
      </dgm:t>
    </dgm:pt>
    <dgm:pt modelId="{16322428-DDAD-854D-9CCB-B89DB702A4E5}" type="sibTrans" cxnId="{C0C31E30-E19A-5F4A-A2E8-C05F2965D3F9}">
      <dgm:prSet custT="1"/>
      <dgm:spPr/>
      <dgm:t>
        <a:bodyPr/>
        <a:lstStyle/>
        <a:p>
          <a:endParaRPr lang="en-US" sz="1600"/>
        </a:p>
      </dgm:t>
    </dgm:pt>
    <dgm:pt modelId="{9C0BBAC1-64C2-8840-9DD5-9503E30CC67D}">
      <dgm:prSet custT="1"/>
      <dgm:spPr/>
      <dgm:t>
        <a:bodyPr/>
        <a:lstStyle/>
        <a:p>
          <a:r>
            <a:rPr lang="en-US" sz="1600" dirty="0"/>
            <a:t>Improvement</a:t>
          </a:r>
        </a:p>
      </dgm:t>
    </dgm:pt>
    <dgm:pt modelId="{09AC6BA1-3973-1F42-85FD-538522BF739F}" type="parTrans" cxnId="{102CF7F7-C951-4549-8B0F-41934DC9A1D6}">
      <dgm:prSet/>
      <dgm:spPr/>
      <dgm:t>
        <a:bodyPr/>
        <a:lstStyle/>
        <a:p>
          <a:endParaRPr lang="en-US" sz="1600"/>
        </a:p>
      </dgm:t>
    </dgm:pt>
    <dgm:pt modelId="{08453AA1-02C5-614D-A3EE-02A022886AAF}" type="sibTrans" cxnId="{102CF7F7-C951-4549-8B0F-41934DC9A1D6}">
      <dgm:prSet custT="1"/>
      <dgm:spPr/>
      <dgm:t>
        <a:bodyPr/>
        <a:lstStyle/>
        <a:p>
          <a:endParaRPr lang="en-US" sz="1600"/>
        </a:p>
      </dgm:t>
    </dgm:pt>
    <dgm:pt modelId="{F59A1DCD-371C-7C43-8EF9-E62DBBF1441C}">
      <dgm:prSet custT="1"/>
      <dgm:spPr/>
      <dgm:t>
        <a:bodyPr/>
        <a:lstStyle/>
        <a:p>
          <a:r>
            <a:rPr lang="en-US" sz="1600" dirty="0"/>
            <a:t>Goals &amp; Objectives</a:t>
          </a:r>
        </a:p>
      </dgm:t>
    </dgm:pt>
    <dgm:pt modelId="{79538DF1-88C8-0F43-B715-3C00FFC079F2}" type="parTrans" cxnId="{4FA1700E-DAD1-D34B-BCA2-4A4FCF0B2FB3}">
      <dgm:prSet/>
      <dgm:spPr/>
      <dgm:t>
        <a:bodyPr/>
        <a:lstStyle/>
        <a:p>
          <a:endParaRPr lang="en-US" sz="1600"/>
        </a:p>
      </dgm:t>
    </dgm:pt>
    <dgm:pt modelId="{600063AB-F8A9-8546-BEA7-DFA6FEA9420D}" type="sibTrans" cxnId="{4FA1700E-DAD1-D34B-BCA2-4A4FCF0B2FB3}">
      <dgm:prSet custT="1"/>
      <dgm:spPr/>
      <dgm:t>
        <a:bodyPr/>
        <a:lstStyle/>
        <a:p>
          <a:endParaRPr lang="en-US" sz="1600"/>
        </a:p>
      </dgm:t>
    </dgm:pt>
    <dgm:pt modelId="{A94D5DE7-7B7B-DD44-85A4-ED97A6F6FFA9}">
      <dgm:prSet custT="1"/>
      <dgm:spPr/>
      <dgm:t>
        <a:bodyPr/>
        <a:lstStyle/>
        <a:p>
          <a:r>
            <a:rPr lang="en-US" sz="1600" dirty="0"/>
            <a:t>Results</a:t>
          </a:r>
        </a:p>
      </dgm:t>
    </dgm:pt>
    <dgm:pt modelId="{ACE1E08F-EED3-444D-B281-A425581D9054}" type="sibTrans" cxnId="{294046B1-B3ED-C849-B889-78D50109200E}">
      <dgm:prSet custT="1"/>
      <dgm:spPr/>
      <dgm:t>
        <a:bodyPr/>
        <a:lstStyle/>
        <a:p>
          <a:endParaRPr lang="en-US" sz="1600"/>
        </a:p>
      </dgm:t>
    </dgm:pt>
    <dgm:pt modelId="{6691B835-41DC-154F-AA68-C538FA4372A9}" type="parTrans" cxnId="{294046B1-B3ED-C849-B889-78D50109200E}">
      <dgm:prSet/>
      <dgm:spPr/>
      <dgm:t>
        <a:bodyPr/>
        <a:lstStyle/>
        <a:p>
          <a:endParaRPr lang="en-US" sz="1600"/>
        </a:p>
      </dgm:t>
    </dgm:pt>
    <dgm:pt modelId="{04EADFA2-EE99-754F-8AA7-277856A158D5}">
      <dgm:prSet custT="1"/>
      <dgm:spPr/>
      <dgm:t>
        <a:bodyPr/>
        <a:lstStyle/>
        <a:p>
          <a:r>
            <a:rPr lang="en-US" sz="1600" dirty="0"/>
            <a:t>Processes</a:t>
          </a:r>
        </a:p>
      </dgm:t>
    </dgm:pt>
    <dgm:pt modelId="{28D35975-D91D-8444-A853-6ACBF6B801D3}" type="sibTrans" cxnId="{7F6BB43B-5E6C-6C42-AD97-3A3B5AD0532C}">
      <dgm:prSet custT="1"/>
      <dgm:spPr/>
      <dgm:t>
        <a:bodyPr/>
        <a:lstStyle/>
        <a:p>
          <a:endParaRPr lang="en-US" sz="1600"/>
        </a:p>
      </dgm:t>
    </dgm:pt>
    <dgm:pt modelId="{6FBD08EE-DDCA-A142-BB39-D669DF9F0C1C}" type="parTrans" cxnId="{7F6BB43B-5E6C-6C42-AD97-3A3B5AD0532C}">
      <dgm:prSet/>
      <dgm:spPr/>
      <dgm:t>
        <a:bodyPr/>
        <a:lstStyle/>
        <a:p>
          <a:endParaRPr lang="en-US" sz="1600"/>
        </a:p>
      </dgm:t>
    </dgm:pt>
    <dgm:pt modelId="{EAF81E43-BD4F-6A44-B50E-BE795D6FB571}" type="pres">
      <dgm:prSet presAssocID="{43AE217B-D86D-264F-B513-E4753495CF16}" presName="cycle" presStyleCnt="0">
        <dgm:presLayoutVars>
          <dgm:dir/>
          <dgm:resizeHandles val="exact"/>
        </dgm:presLayoutVars>
      </dgm:prSet>
      <dgm:spPr/>
    </dgm:pt>
    <dgm:pt modelId="{EE6C84D6-ECC8-A84B-AB8E-7370EBCF11B3}" type="pres">
      <dgm:prSet presAssocID="{F59A1DCD-371C-7C43-8EF9-E62DBBF1441C}" presName="node" presStyleLbl="node1" presStyleIdx="0" presStyleCnt="5" custScaleX="119070" custScaleY="115488">
        <dgm:presLayoutVars>
          <dgm:bulletEnabled val="1"/>
        </dgm:presLayoutVars>
      </dgm:prSet>
      <dgm:spPr/>
    </dgm:pt>
    <dgm:pt modelId="{790FBA4A-497C-5A4E-BDC9-EF5D3626DC59}" type="pres">
      <dgm:prSet presAssocID="{600063AB-F8A9-8546-BEA7-DFA6FEA9420D}" presName="sibTrans" presStyleLbl="sibTrans2D1" presStyleIdx="0" presStyleCnt="5"/>
      <dgm:spPr/>
    </dgm:pt>
    <dgm:pt modelId="{B89B826E-BFD1-4B45-9E7F-4DF46B6565CE}" type="pres">
      <dgm:prSet presAssocID="{600063AB-F8A9-8546-BEA7-DFA6FEA9420D}" presName="connectorText" presStyleLbl="sibTrans2D1" presStyleIdx="0" presStyleCnt="5"/>
      <dgm:spPr/>
    </dgm:pt>
    <dgm:pt modelId="{8C0FA5CC-9114-CD44-B57B-2133F9828409}" type="pres">
      <dgm:prSet presAssocID="{04EADFA2-EE99-754F-8AA7-277856A158D5}" presName="node" presStyleLbl="node1" presStyleIdx="1" presStyleCnt="5" custScaleX="119070" custScaleY="115488">
        <dgm:presLayoutVars>
          <dgm:bulletEnabled val="1"/>
        </dgm:presLayoutVars>
      </dgm:prSet>
      <dgm:spPr/>
    </dgm:pt>
    <dgm:pt modelId="{85F26C4A-027A-F24D-8A01-09228FED10AA}" type="pres">
      <dgm:prSet presAssocID="{28D35975-D91D-8444-A853-6ACBF6B801D3}" presName="sibTrans" presStyleLbl="sibTrans2D1" presStyleIdx="1" presStyleCnt="5"/>
      <dgm:spPr/>
    </dgm:pt>
    <dgm:pt modelId="{5EBC499E-0ABF-8545-9FC7-D56D1B104C2A}" type="pres">
      <dgm:prSet presAssocID="{28D35975-D91D-8444-A853-6ACBF6B801D3}" presName="connectorText" presStyleLbl="sibTrans2D1" presStyleIdx="1" presStyleCnt="5"/>
      <dgm:spPr/>
    </dgm:pt>
    <dgm:pt modelId="{ED327507-9C89-E941-911C-4FDF3E9DD52E}" type="pres">
      <dgm:prSet presAssocID="{A94D5DE7-7B7B-DD44-85A4-ED97A6F6FFA9}" presName="node" presStyleLbl="node1" presStyleIdx="2" presStyleCnt="5" custScaleX="119070" custScaleY="115488">
        <dgm:presLayoutVars>
          <dgm:bulletEnabled val="1"/>
        </dgm:presLayoutVars>
      </dgm:prSet>
      <dgm:spPr/>
    </dgm:pt>
    <dgm:pt modelId="{C1BFE87D-B995-6F44-B605-58E377ADA30A}" type="pres">
      <dgm:prSet presAssocID="{ACE1E08F-EED3-444D-B281-A425581D9054}" presName="sibTrans" presStyleLbl="sibTrans2D1" presStyleIdx="2" presStyleCnt="5"/>
      <dgm:spPr/>
    </dgm:pt>
    <dgm:pt modelId="{8CB8FCF6-E3DA-5A45-B219-CC59F2A26E07}" type="pres">
      <dgm:prSet presAssocID="{ACE1E08F-EED3-444D-B281-A425581D9054}" presName="connectorText" presStyleLbl="sibTrans2D1" presStyleIdx="2" presStyleCnt="5"/>
      <dgm:spPr/>
    </dgm:pt>
    <dgm:pt modelId="{86EA23B5-D1CA-BF47-8603-BE5B68E0E8C4}" type="pres">
      <dgm:prSet presAssocID="{9D1CC9C2-2820-5C48-9CA7-0877FD01D85F}" presName="node" presStyleLbl="node1" presStyleIdx="3" presStyleCnt="5" custScaleX="119070" custScaleY="115488">
        <dgm:presLayoutVars>
          <dgm:bulletEnabled val="1"/>
        </dgm:presLayoutVars>
      </dgm:prSet>
      <dgm:spPr/>
    </dgm:pt>
    <dgm:pt modelId="{A30CF90C-843F-934C-B780-31CE1EE7522F}" type="pres">
      <dgm:prSet presAssocID="{16322428-DDAD-854D-9CCB-B89DB702A4E5}" presName="sibTrans" presStyleLbl="sibTrans2D1" presStyleIdx="3" presStyleCnt="5"/>
      <dgm:spPr/>
    </dgm:pt>
    <dgm:pt modelId="{24F038E9-45EF-AD45-A67C-AE6E6B4A8362}" type="pres">
      <dgm:prSet presAssocID="{16322428-DDAD-854D-9CCB-B89DB702A4E5}" presName="connectorText" presStyleLbl="sibTrans2D1" presStyleIdx="3" presStyleCnt="5"/>
      <dgm:spPr/>
    </dgm:pt>
    <dgm:pt modelId="{CA21073C-A16B-7D4C-AC5C-8BD8A444E81B}" type="pres">
      <dgm:prSet presAssocID="{9C0BBAC1-64C2-8840-9DD5-9503E30CC67D}" presName="node" presStyleLbl="node1" presStyleIdx="4" presStyleCnt="5" custScaleX="119070" custScaleY="115488">
        <dgm:presLayoutVars>
          <dgm:bulletEnabled val="1"/>
        </dgm:presLayoutVars>
      </dgm:prSet>
      <dgm:spPr/>
    </dgm:pt>
    <dgm:pt modelId="{E1A8BC25-609B-C34C-85BB-D2573AD0861D}" type="pres">
      <dgm:prSet presAssocID="{08453AA1-02C5-614D-A3EE-02A022886AAF}" presName="sibTrans" presStyleLbl="sibTrans2D1" presStyleIdx="4" presStyleCnt="5"/>
      <dgm:spPr/>
    </dgm:pt>
    <dgm:pt modelId="{F6258BD1-94F7-8C4E-A828-2C1CA079FEC8}" type="pres">
      <dgm:prSet presAssocID="{08453AA1-02C5-614D-A3EE-02A022886AAF}" presName="connectorText" presStyleLbl="sibTrans2D1" presStyleIdx="4" presStyleCnt="5"/>
      <dgm:spPr/>
    </dgm:pt>
  </dgm:ptLst>
  <dgm:cxnLst>
    <dgm:cxn modelId="{1DEF4F0E-9126-584C-A956-201330E2E923}" type="presOf" srcId="{28D35975-D91D-8444-A853-6ACBF6B801D3}" destId="{85F26C4A-027A-F24D-8A01-09228FED10AA}" srcOrd="0" destOrd="0" presId="urn:microsoft.com/office/officeart/2005/8/layout/cycle2"/>
    <dgm:cxn modelId="{4FA1700E-DAD1-D34B-BCA2-4A4FCF0B2FB3}" srcId="{43AE217B-D86D-264F-B513-E4753495CF16}" destId="{F59A1DCD-371C-7C43-8EF9-E62DBBF1441C}" srcOrd="0" destOrd="0" parTransId="{79538DF1-88C8-0F43-B715-3C00FFC079F2}" sibTransId="{600063AB-F8A9-8546-BEA7-DFA6FEA9420D}"/>
    <dgm:cxn modelId="{142CDD26-6634-6F46-91C4-03C4DD17723B}" type="presOf" srcId="{43AE217B-D86D-264F-B513-E4753495CF16}" destId="{EAF81E43-BD4F-6A44-B50E-BE795D6FB571}" srcOrd="0" destOrd="0" presId="urn:microsoft.com/office/officeart/2005/8/layout/cycle2"/>
    <dgm:cxn modelId="{0FDF7A2F-9DD4-9849-B71D-238DAA44C8B4}" type="presOf" srcId="{08453AA1-02C5-614D-A3EE-02A022886AAF}" destId="{F6258BD1-94F7-8C4E-A828-2C1CA079FEC8}" srcOrd="1" destOrd="0" presId="urn:microsoft.com/office/officeart/2005/8/layout/cycle2"/>
    <dgm:cxn modelId="{C0C31E30-E19A-5F4A-A2E8-C05F2965D3F9}" srcId="{43AE217B-D86D-264F-B513-E4753495CF16}" destId="{9D1CC9C2-2820-5C48-9CA7-0877FD01D85F}" srcOrd="3" destOrd="0" parTransId="{EC390B64-D90C-0247-9DBE-BB82FF604121}" sibTransId="{16322428-DDAD-854D-9CCB-B89DB702A4E5}"/>
    <dgm:cxn modelId="{34502236-7B1F-744A-A76D-4FAF96766F76}" type="presOf" srcId="{600063AB-F8A9-8546-BEA7-DFA6FEA9420D}" destId="{B89B826E-BFD1-4B45-9E7F-4DF46B6565CE}" srcOrd="1" destOrd="0" presId="urn:microsoft.com/office/officeart/2005/8/layout/cycle2"/>
    <dgm:cxn modelId="{7F6BB43B-5E6C-6C42-AD97-3A3B5AD0532C}" srcId="{43AE217B-D86D-264F-B513-E4753495CF16}" destId="{04EADFA2-EE99-754F-8AA7-277856A158D5}" srcOrd="1" destOrd="0" parTransId="{6FBD08EE-DDCA-A142-BB39-D669DF9F0C1C}" sibTransId="{28D35975-D91D-8444-A853-6ACBF6B801D3}"/>
    <dgm:cxn modelId="{560D433D-1145-9949-AD26-9101A643B174}" type="presOf" srcId="{ACE1E08F-EED3-444D-B281-A425581D9054}" destId="{C1BFE87D-B995-6F44-B605-58E377ADA30A}" srcOrd="0" destOrd="0" presId="urn:microsoft.com/office/officeart/2005/8/layout/cycle2"/>
    <dgm:cxn modelId="{6B4A8F52-2011-6640-A951-7C699D4994C9}" type="presOf" srcId="{A94D5DE7-7B7B-DD44-85A4-ED97A6F6FFA9}" destId="{ED327507-9C89-E941-911C-4FDF3E9DD52E}" srcOrd="0" destOrd="0" presId="urn:microsoft.com/office/officeart/2005/8/layout/cycle2"/>
    <dgm:cxn modelId="{0F91AB6C-89A5-A34E-AD39-00AD71B1FE25}" type="presOf" srcId="{9D1CC9C2-2820-5C48-9CA7-0877FD01D85F}" destId="{86EA23B5-D1CA-BF47-8603-BE5B68E0E8C4}" srcOrd="0" destOrd="0" presId="urn:microsoft.com/office/officeart/2005/8/layout/cycle2"/>
    <dgm:cxn modelId="{B42AB56D-11A9-2246-81F7-1344E1721B82}" type="presOf" srcId="{9C0BBAC1-64C2-8840-9DD5-9503E30CC67D}" destId="{CA21073C-A16B-7D4C-AC5C-8BD8A444E81B}" srcOrd="0" destOrd="0" presId="urn:microsoft.com/office/officeart/2005/8/layout/cycle2"/>
    <dgm:cxn modelId="{4DF33675-252F-8249-B8D8-DFDC7D6756CD}" type="presOf" srcId="{08453AA1-02C5-614D-A3EE-02A022886AAF}" destId="{E1A8BC25-609B-C34C-85BB-D2573AD0861D}" srcOrd="0" destOrd="0" presId="urn:microsoft.com/office/officeart/2005/8/layout/cycle2"/>
    <dgm:cxn modelId="{8A889B83-BDCE-4842-A371-38D700BBF0E3}" type="presOf" srcId="{600063AB-F8A9-8546-BEA7-DFA6FEA9420D}" destId="{790FBA4A-497C-5A4E-BDC9-EF5D3626DC59}" srcOrd="0" destOrd="0" presId="urn:microsoft.com/office/officeart/2005/8/layout/cycle2"/>
    <dgm:cxn modelId="{C5CE9493-6757-8348-945B-F6C1220503BC}" type="presOf" srcId="{04EADFA2-EE99-754F-8AA7-277856A158D5}" destId="{8C0FA5CC-9114-CD44-B57B-2133F9828409}" srcOrd="0" destOrd="0" presId="urn:microsoft.com/office/officeart/2005/8/layout/cycle2"/>
    <dgm:cxn modelId="{CB3776AB-4C0D-DC4F-A1CE-34BAC24C6FFE}" type="presOf" srcId="{F59A1DCD-371C-7C43-8EF9-E62DBBF1441C}" destId="{EE6C84D6-ECC8-A84B-AB8E-7370EBCF11B3}" srcOrd="0" destOrd="0" presId="urn:microsoft.com/office/officeart/2005/8/layout/cycle2"/>
    <dgm:cxn modelId="{294046B1-B3ED-C849-B889-78D50109200E}" srcId="{43AE217B-D86D-264F-B513-E4753495CF16}" destId="{A94D5DE7-7B7B-DD44-85A4-ED97A6F6FFA9}" srcOrd="2" destOrd="0" parTransId="{6691B835-41DC-154F-AA68-C538FA4372A9}" sibTransId="{ACE1E08F-EED3-444D-B281-A425581D9054}"/>
    <dgm:cxn modelId="{148D08D9-7437-8D4D-B6A9-A3E322F737E3}" type="presOf" srcId="{ACE1E08F-EED3-444D-B281-A425581D9054}" destId="{8CB8FCF6-E3DA-5A45-B219-CC59F2A26E07}" srcOrd="1" destOrd="0" presId="urn:microsoft.com/office/officeart/2005/8/layout/cycle2"/>
    <dgm:cxn modelId="{0A8814DA-ADE8-0E47-B27C-2155B07FD981}" type="presOf" srcId="{16322428-DDAD-854D-9CCB-B89DB702A4E5}" destId="{24F038E9-45EF-AD45-A67C-AE6E6B4A8362}" srcOrd="1" destOrd="0" presId="urn:microsoft.com/office/officeart/2005/8/layout/cycle2"/>
    <dgm:cxn modelId="{8AC025EE-ECD9-2B4C-85DF-EBD0FA5AB5B8}" type="presOf" srcId="{16322428-DDAD-854D-9CCB-B89DB702A4E5}" destId="{A30CF90C-843F-934C-B780-31CE1EE7522F}" srcOrd="0" destOrd="0" presId="urn:microsoft.com/office/officeart/2005/8/layout/cycle2"/>
    <dgm:cxn modelId="{A3B290F4-429C-354B-8651-50F9B83B083E}" type="presOf" srcId="{28D35975-D91D-8444-A853-6ACBF6B801D3}" destId="{5EBC499E-0ABF-8545-9FC7-D56D1B104C2A}" srcOrd="1" destOrd="0" presId="urn:microsoft.com/office/officeart/2005/8/layout/cycle2"/>
    <dgm:cxn modelId="{102CF7F7-C951-4549-8B0F-41934DC9A1D6}" srcId="{43AE217B-D86D-264F-B513-E4753495CF16}" destId="{9C0BBAC1-64C2-8840-9DD5-9503E30CC67D}" srcOrd="4" destOrd="0" parTransId="{09AC6BA1-3973-1F42-85FD-538522BF739F}" sibTransId="{08453AA1-02C5-614D-A3EE-02A022886AAF}"/>
    <dgm:cxn modelId="{68A29F22-911A-F54D-ACA7-D323375FD36D}" type="presParOf" srcId="{EAF81E43-BD4F-6A44-B50E-BE795D6FB571}" destId="{EE6C84D6-ECC8-A84B-AB8E-7370EBCF11B3}" srcOrd="0" destOrd="0" presId="urn:microsoft.com/office/officeart/2005/8/layout/cycle2"/>
    <dgm:cxn modelId="{85955941-9363-7049-9B40-A65BA94B089D}" type="presParOf" srcId="{EAF81E43-BD4F-6A44-B50E-BE795D6FB571}" destId="{790FBA4A-497C-5A4E-BDC9-EF5D3626DC59}" srcOrd="1" destOrd="0" presId="urn:microsoft.com/office/officeart/2005/8/layout/cycle2"/>
    <dgm:cxn modelId="{B4E3B36B-0F56-8E43-BBF0-5A9E86BEBAA0}" type="presParOf" srcId="{790FBA4A-497C-5A4E-BDC9-EF5D3626DC59}" destId="{B89B826E-BFD1-4B45-9E7F-4DF46B6565CE}" srcOrd="0" destOrd="0" presId="urn:microsoft.com/office/officeart/2005/8/layout/cycle2"/>
    <dgm:cxn modelId="{E062C917-135D-B947-A983-E571FED909E4}" type="presParOf" srcId="{EAF81E43-BD4F-6A44-B50E-BE795D6FB571}" destId="{8C0FA5CC-9114-CD44-B57B-2133F9828409}" srcOrd="2" destOrd="0" presId="urn:microsoft.com/office/officeart/2005/8/layout/cycle2"/>
    <dgm:cxn modelId="{08C02B9C-FCEC-3844-971F-6C805933E53A}" type="presParOf" srcId="{EAF81E43-BD4F-6A44-B50E-BE795D6FB571}" destId="{85F26C4A-027A-F24D-8A01-09228FED10AA}" srcOrd="3" destOrd="0" presId="urn:microsoft.com/office/officeart/2005/8/layout/cycle2"/>
    <dgm:cxn modelId="{A12B4FC5-F7EA-FC44-878F-BAFAF6FE9FB6}" type="presParOf" srcId="{85F26C4A-027A-F24D-8A01-09228FED10AA}" destId="{5EBC499E-0ABF-8545-9FC7-D56D1B104C2A}" srcOrd="0" destOrd="0" presId="urn:microsoft.com/office/officeart/2005/8/layout/cycle2"/>
    <dgm:cxn modelId="{EC8E069F-4B50-FF43-8EA0-E918585A78A8}" type="presParOf" srcId="{EAF81E43-BD4F-6A44-B50E-BE795D6FB571}" destId="{ED327507-9C89-E941-911C-4FDF3E9DD52E}" srcOrd="4" destOrd="0" presId="urn:microsoft.com/office/officeart/2005/8/layout/cycle2"/>
    <dgm:cxn modelId="{6ACAD44E-9ACB-454E-9FEA-A41991235B25}" type="presParOf" srcId="{EAF81E43-BD4F-6A44-B50E-BE795D6FB571}" destId="{C1BFE87D-B995-6F44-B605-58E377ADA30A}" srcOrd="5" destOrd="0" presId="urn:microsoft.com/office/officeart/2005/8/layout/cycle2"/>
    <dgm:cxn modelId="{25C4853C-C9F0-4D48-8335-BCAB61731ABD}" type="presParOf" srcId="{C1BFE87D-B995-6F44-B605-58E377ADA30A}" destId="{8CB8FCF6-E3DA-5A45-B219-CC59F2A26E07}" srcOrd="0" destOrd="0" presId="urn:microsoft.com/office/officeart/2005/8/layout/cycle2"/>
    <dgm:cxn modelId="{51CAB856-DAFB-0843-90E0-D0644D4ED148}" type="presParOf" srcId="{EAF81E43-BD4F-6A44-B50E-BE795D6FB571}" destId="{86EA23B5-D1CA-BF47-8603-BE5B68E0E8C4}" srcOrd="6" destOrd="0" presId="urn:microsoft.com/office/officeart/2005/8/layout/cycle2"/>
    <dgm:cxn modelId="{8489CFB0-9CB1-924B-A297-7391BE00CC26}" type="presParOf" srcId="{EAF81E43-BD4F-6A44-B50E-BE795D6FB571}" destId="{A30CF90C-843F-934C-B780-31CE1EE7522F}" srcOrd="7" destOrd="0" presId="urn:microsoft.com/office/officeart/2005/8/layout/cycle2"/>
    <dgm:cxn modelId="{6641EBAA-1A45-7547-8036-19A8F60165BD}" type="presParOf" srcId="{A30CF90C-843F-934C-B780-31CE1EE7522F}" destId="{24F038E9-45EF-AD45-A67C-AE6E6B4A8362}" srcOrd="0" destOrd="0" presId="urn:microsoft.com/office/officeart/2005/8/layout/cycle2"/>
    <dgm:cxn modelId="{39D8950A-13F3-3744-81D8-A46619BAEA96}" type="presParOf" srcId="{EAF81E43-BD4F-6A44-B50E-BE795D6FB571}" destId="{CA21073C-A16B-7D4C-AC5C-8BD8A444E81B}" srcOrd="8" destOrd="0" presId="urn:microsoft.com/office/officeart/2005/8/layout/cycle2"/>
    <dgm:cxn modelId="{4104C577-4D4C-004E-A911-75B718CBC9A1}" type="presParOf" srcId="{EAF81E43-BD4F-6A44-B50E-BE795D6FB571}" destId="{E1A8BC25-609B-C34C-85BB-D2573AD0861D}" srcOrd="9" destOrd="0" presId="urn:microsoft.com/office/officeart/2005/8/layout/cycle2"/>
    <dgm:cxn modelId="{1838542F-3C19-DF4E-A73F-72239F24E2C7}" type="presParOf" srcId="{E1A8BC25-609B-C34C-85BB-D2573AD0861D}" destId="{F6258BD1-94F7-8C4E-A828-2C1CA079FEC8}" srcOrd="0" destOrd="0" presId="urn:microsoft.com/office/officeart/2005/8/layout/cycle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6C84D6-ECC8-A84B-AB8E-7370EBCF11B3}">
      <dsp:nvSpPr>
        <dsp:cNvPr id="0" name=""/>
        <dsp:cNvSpPr/>
      </dsp:nvSpPr>
      <dsp:spPr>
        <a:xfrm>
          <a:off x="3432725" y="-107595"/>
          <a:ext cx="1682201" cy="1631595"/>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t>Goals &amp; Objectives</a:t>
          </a:r>
        </a:p>
      </dsp:txBody>
      <dsp:txXfrm>
        <a:off x="3679078" y="131347"/>
        <a:ext cx="1189495" cy="1153711"/>
      </dsp:txXfrm>
    </dsp:sp>
    <dsp:sp modelId="{790FBA4A-497C-5A4E-BDC9-EF5D3626DC59}">
      <dsp:nvSpPr>
        <dsp:cNvPr id="0" name=""/>
        <dsp:cNvSpPr/>
      </dsp:nvSpPr>
      <dsp:spPr>
        <a:xfrm rot="2160000">
          <a:off x="5005002" y="1088693"/>
          <a:ext cx="241327" cy="47681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5011915" y="1162779"/>
        <a:ext cx="168929" cy="286088"/>
      </dsp:txXfrm>
    </dsp:sp>
    <dsp:sp modelId="{8C0FA5CC-9114-CD44-B57B-2133F9828409}">
      <dsp:nvSpPr>
        <dsp:cNvPr id="0" name=""/>
        <dsp:cNvSpPr/>
      </dsp:nvSpPr>
      <dsp:spPr>
        <a:xfrm>
          <a:off x="5147456" y="1138229"/>
          <a:ext cx="1682201" cy="1631595"/>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t>Processes</a:t>
          </a:r>
        </a:p>
      </dsp:txBody>
      <dsp:txXfrm>
        <a:off x="5393809" y="1377171"/>
        <a:ext cx="1189495" cy="1153711"/>
      </dsp:txXfrm>
    </dsp:sp>
    <dsp:sp modelId="{85F26C4A-027A-F24D-8A01-09228FED10AA}">
      <dsp:nvSpPr>
        <dsp:cNvPr id="0" name=""/>
        <dsp:cNvSpPr/>
      </dsp:nvSpPr>
      <dsp:spPr>
        <a:xfrm rot="6480000">
          <a:off x="5535240" y="2716619"/>
          <a:ext cx="256145" cy="47681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rot="10800000">
        <a:off x="5585534" y="2775441"/>
        <a:ext cx="179302" cy="286088"/>
      </dsp:txXfrm>
    </dsp:sp>
    <dsp:sp modelId="{ED327507-9C89-E941-911C-4FDF3E9DD52E}">
      <dsp:nvSpPr>
        <dsp:cNvPr id="0" name=""/>
        <dsp:cNvSpPr/>
      </dsp:nvSpPr>
      <dsp:spPr>
        <a:xfrm>
          <a:off x="4492487" y="3154017"/>
          <a:ext cx="1682201" cy="1631595"/>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t>Results</a:t>
          </a:r>
        </a:p>
      </dsp:txBody>
      <dsp:txXfrm>
        <a:off x="4738840" y="3392959"/>
        <a:ext cx="1189495" cy="1153711"/>
      </dsp:txXfrm>
    </dsp:sp>
    <dsp:sp modelId="{C1BFE87D-B995-6F44-B605-58E377ADA30A}">
      <dsp:nvSpPr>
        <dsp:cNvPr id="0" name=""/>
        <dsp:cNvSpPr/>
      </dsp:nvSpPr>
      <dsp:spPr>
        <a:xfrm rot="10800000">
          <a:off x="4164495" y="3731407"/>
          <a:ext cx="231781" cy="47681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rot="10800000">
        <a:off x="4234029" y="3826770"/>
        <a:ext cx="162247" cy="286088"/>
      </dsp:txXfrm>
    </dsp:sp>
    <dsp:sp modelId="{86EA23B5-D1CA-BF47-8603-BE5B68E0E8C4}">
      <dsp:nvSpPr>
        <dsp:cNvPr id="0" name=""/>
        <dsp:cNvSpPr/>
      </dsp:nvSpPr>
      <dsp:spPr>
        <a:xfrm>
          <a:off x="2372963" y="3154017"/>
          <a:ext cx="1682201" cy="1631595"/>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t>Review</a:t>
          </a:r>
        </a:p>
      </dsp:txBody>
      <dsp:txXfrm>
        <a:off x="2619316" y="3392959"/>
        <a:ext cx="1189495" cy="1153711"/>
      </dsp:txXfrm>
    </dsp:sp>
    <dsp:sp modelId="{A30CF90C-843F-934C-B780-31CE1EE7522F}">
      <dsp:nvSpPr>
        <dsp:cNvPr id="0" name=""/>
        <dsp:cNvSpPr/>
      </dsp:nvSpPr>
      <dsp:spPr>
        <a:xfrm rot="15120000">
          <a:off x="2760747" y="2730408"/>
          <a:ext cx="256145" cy="47681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rot="10800000">
        <a:off x="2811041" y="2862312"/>
        <a:ext cx="179302" cy="286088"/>
      </dsp:txXfrm>
    </dsp:sp>
    <dsp:sp modelId="{CA21073C-A16B-7D4C-AC5C-8BD8A444E81B}">
      <dsp:nvSpPr>
        <dsp:cNvPr id="0" name=""/>
        <dsp:cNvSpPr/>
      </dsp:nvSpPr>
      <dsp:spPr>
        <a:xfrm>
          <a:off x="1717994" y="1138229"/>
          <a:ext cx="1682201" cy="1631595"/>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t>Improvement</a:t>
          </a:r>
        </a:p>
      </dsp:txBody>
      <dsp:txXfrm>
        <a:off x="1964347" y="1377171"/>
        <a:ext cx="1189495" cy="1153711"/>
      </dsp:txXfrm>
    </dsp:sp>
    <dsp:sp modelId="{E1A8BC25-609B-C34C-85BB-D2573AD0861D}">
      <dsp:nvSpPr>
        <dsp:cNvPr id="0" name=""/>
        <dsp:cNvSpPr/>
      </dsp:nvSpPr>
      <dsp:spPr>
        <a:xfrm rot="19440000">
          <a:off x="3290271" y="1096722"/>
          <a:ext cx="241327" cy="47681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3297184" y="1213362"/>
        <a:ext cx="168929" cy="286088"/>
      </dsp:txXfrm>
    </dsp:sp>
  </dsp:spTree>
</dsp:drawing>
</file>

<file path=ppt/diagrams/layout1.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84EEC28-9B93-AD4F-A8E4-9AA74F3ADC6C}" type="datetimeFigureOut">
              <a:rPr lang="en-US" smtClean="0"/>
              <a:t>3/13/21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B1235D1-74D1-DD47-9ADF-BA8824FE4BF6}" type="slidenum">
              <a:rPr lang="en-US" smtClean="0"/>
              <a:t>‹#›</a:t>
            </a:fld>
            <a:endParaRPr lang="en-US"/>
          </a:p>
        </p:txBody>
      </p:sp>
    </p:spTree>
    <p:extLst>
      <p:ext uri="{BB962C8B-B14F-4D97-AF65-F5344CB8AC3E}">
        <p14:creationId xmlns:p14="http://schemas.microsoft.com/office/powerpoint/2010/main" val="17902013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B1235D1-74D1-DD47-9ADF-BA8824FE4BF6}" type="slidenum">
              <a:rPr lang="en-US" smtClean="0"/>
              <a:t>4</a:t>
            </a:fld>
            <a:endParaRPr lang="en-US"/>
          </a:p>
        </p:txBody>
      </p:sp>
    </p:spTree>
    <p:extLst>
      <p:ext uri="{BB962C8B-B14F-4D97-AF65-F5344CB8AC3E}">
        <p14:creationId xmlns:p14="http://schemas.microsoft.com/office/powerpoint/2010/main" val="13616545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B1235D1-74D1-DD47-9ADF-BA8824FE4BF6}" type="slidenum">
              <a:rPr lang="en-US" smtClean="0"/>
              <a:t>5</a:t>
            </a:fld>
            <a:endParaRPr lang="en-US"/>
          </a:p>
        </p:txBody>
      </p:sp>
    </p:spTree>
    <p:extLst>
      <p:ext uri="{BB962C8B-B14F-4D97-AF65-F5344CB8AC3E}">
        <p14:creationId xmlns:p14="http://schemas.microsoft.com/office/powerpoint/2010/main" val="1328538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Automation – </a:t>
            </a:r>
            <a:r>
              <a:rPr lang="en-US" dirty="0" err="1"/>
              <a:t>esp</a:t>
            </a:r>
            <a:r>
              <a:rPr lang="en-US" dirty="0"/>
              <a:t> for repeated </a:t>
            </a:r>
            <a:r>
              <a:rPr lang="en-US" dirty="0" err="1"/>
              <a:t>measurments</a:t>
            </a:r>
            <a:r>
              <a:rPr lang="en-US" dirty="0"/>
              <a:t>, large </a:t>
            </a:r>
            <a:r>
              <a:rPr lang="en-US" dirty="0" err="1"/>
              <a:t>volums</a:t>
            </a:r>
            <a:r>
              <a:rPr lang="en-US" dirty="0"/>
              <a:t> (AI), and </a:t>
            </a:r>
            <a:r>
              <a:rPr lang="en-US" dirty="0" err="1"/>
              <a:t>dat</a:t>
            </a:r>
            <a:r>
              <a:rPr lang="en-US" dirty="0"/>
              <a:t> backup</a:t>
            </a:r>
          </a:p>
          <a:p>
            <a:endParaRPr lang="en-US" dirty="0"/>
          </a:p>
          <a:p>
            <a:r>
              <a:rPr lang="en-US" dirty="0"/>
              <a:t>User Experience/User Interface</a:t>
            </a:r>
          </a:p>
        </p:txBody>
      </p:sp>
      <p:sp>
        <p:nvSpPr>
          <p:cNvPr id="4" name="Slide Number Placeholder 3"/>
          <p:cNvSpPr>
            <a:spLocks noGrp="1"/>
          </p:cNvSpPr>
          <p:nvPr>
            <p:ph type="sldNum" sz="quarter" idx="5"/>
          </p:nvPr>
        </p:nvSpPr>
        <p:spPr/>
        <p:txBody>
          <a:bodyPr/>
          <a:lstStyle/>
          <a:p>
            <a:fld id="{8B1235D1-74D1-DD47-9ADF-BA8824FE4BF6}" type="slidenum">
              <a:rPr lang="en-US" smtClean="0"/>
              <a:t>11</a:t>
            </a:fld>
            <a:endParaRPr lang="en-US"/>
          </a:p>
        </p:txBody>
      </p:sp>
    </p:spTree>
    <p:extLst>
      <p:ext uri="{BB962C8B-B14F-4D97-AF65-F5344CB8AC3E}">
        <p14:creationId xmlns:p14="http://schemas.microsoft.com/office/powerpoint/2010/main" val="2996178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B1235D1-74D1-DD47-9ADF-BA8824FE4BF6}" type="slidenum">
              <a:rPr lang="en-US" smtClean="0"/>
              <a:t>18</a:t>
            </a:fld>
            <a:endParaRPr lang="en-US"/>
          </a:p>
        </p:txBody>
      </p:sp>
    </p:spTree>
    <p:extLst>
      <p:ext uri="{BB962C8B-B14F-4D97-AF65-F5344CB8AC3E}">
        <p14:creationId xmlns:p14="http://schemas.microsoft.com/office/powerpoint/2010/main" val="2919702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F065E-095C-BB41-87A0-9F3A3F86146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5938057-9CC8-7944-BB7C-A3AC4541AD9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907FB1A-3897-6441-BCA6-20D807BE57E2}"/>
              </a:ext>
            </a:extLst>
          </p:cNvPr>
          <p:cNvSpPr>
            <a:spLocks noGrp="1"/>
          </p:cNvSpPr>
          <p:nvPr>
            <p:ph type="dt" sz="half" idx="10"/>
          </p:nvPr>
        </p:nvSpPr>
        <p:spPr/>
        <p:txBody>
          <a:bodyPr/>
          <a:lstStyle/>
          <a:p>
            <a:fld id="{430FE75A-646A-BD40-A241-15DC781145D2}" type="datetimeFigureOut">
              <a:rPr lang="en-US" smtClean="0"/>
              <a:t>3/13/21</a:t>
            </a:fld>
            <a:endParaRPr lang="en-US"/>
          </a:p>
        </p:txBody>
      </p:sp>
      <p:sp>
        <p:nvSpPr>
          <p:cNvPr id="5" name="Footer Placeholder 4">
            <a:extLst>
              <a:ext uri="{FF2B5EF4-FFF2-40B4-BE49-F238E27FC236}">
                <a16:creationId xmlns:a16="http://schemas.microsoft.com/office/drawing/2014/main" id="{577C724D-C477-8D46-A250-E34647B006E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86ED24A-5008-3341-95D4-89DD52558790}"/>
              </a:ext>
            </a:extLst>
          </p:cNvPr>
          <p:cNvSpPr>
            <a:spLocks noGrp="1"/>
          </p:cNvSpPr>
          <p:nvPr>
            <p:ph type="sldNum" sz="quarter" idx="12"/>
          </p:nvPr>
        </p:nvSpPr>
        <p:spPr/>
        <p:txBody>
          <a:bodyPr/>
          <a:lstStyle/>
          <a:p>
            <a:fld id="{5E67EE0A-A972-2644-ADC6-8FEE5EB8F8B4}" type="slidenum">
              <a:rPr lang="en-US" smtClean="0"/>
              <a:t>‹#›</a:t>
            </a:fld>
            <a:endParaRPr lang="en-US"/>
          </a:p>
        </p:txBody>
      </p:sp>
    </p:spTree>
    <p:extLst>
      <p:ext uri="{BB962C8B-B14F-4D97-AF65-F5344CB8AC3E}">
        <p14:creationId xmlns:p14="http://schemas.microsoft.com/office/powerpoint/2010/main" val="30197206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6CAB7B-36CC-7749-AF35-DCA1B2F0EEF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8ACAD79-B9A7-7043-8813-5065499BF752}"/>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0ECF432-BA61-A84B-BB9B-F0C156887647}"/>
              </a:ext>
            </a:extLst>
          </p:cNvPr>
          <p:cNvSpPr>
            <a:spLocks noGrp="1"/>
          </p:cNvSpPr>
          <p:nvPr>
            <p:ph type="dt" sz="half" idx="10"/>
          </p:nvPr>
        </p:nvSpPr>
        <p:spPr/>
        <p:txBody>
          <a:bodyPr/>
          <a:lstStyle/>
          <a:p>
            <a:fld id="{430FE75A-646A-BD40-A241-15DC781145D2}" type="datetimeFigureOut">
              <a:rPr lang="en-US" smtClean="0"/>
              <a:t>3/13/21</a:t>
            </a:fld>
            <a:endParaRPr lang="en-US"/>
          </a:p>
        </p:txBody>
      </p:sp>
      <p:sp>
        <p:nvSpPr>
          <p:cNvPr id="5" name="Footer Placeholder 4">
            <a:extLst>
              <a:ext uri="{FF2B5EF4-FFF2-40B4-BE49-F238E27FC236}">
                <a16:creationId xmlns:a16="http://schemas.microsoft.com/office/drawing/2014/main" id="{107B9BA5-6BF1-4445-8556-80E7453CB2D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34BD459-FC42-944D-8A3F-CA0AC484E66D}"/>
              </a:ext>
            </a:extLst>
          </p:cNvPr>
          <p:cNvSpPr>
            <a:spLocks noGrp="1"/>
          </p:cNvSpPr>
          <p:nvPr>
            <p:ph type="sldNum" sz="quarter" idx="12"/>
          </p:nvPr>
        </p:nvSpPr>
        <p:spPr/>
        <p:txBody>
          <a:bodyPr/>
          <a:lstStyle/>
          <a:p>
            <a:fld id="{5E67EE0A-A972-2644-ADC6-8FEE5EB8F8B4}" type="slidenum">
              <a:rPr lang="en-US" smtClean="0"/>
              <a:t>‹#›</a:t>
            </a:fld>
            <a:endParaRPr lang="en-US"/>
          </a:p>
        </p:txBody>
      </p:sp>
    </p:spTree>
    <p:extLst>
      <p:ext uri="{BB962C8B-B14F-4D97-AF65-F5344CB8AC3E}">
        <p14:creationId xmlns:p14="http://schemas.microsoft.com/office/powerpoint/2010/main" val="17504664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52E81C2-6FF0-E741-958E-48F57E6B93C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2F77163-B288-364E-B0B2-5EB7968CAA0A}"/>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1AB1B68-8944-BC4F-873E-945DAB33E39D}"/>
              </a:ext>
            </a:extLst>
          </p:cNvPr>
          <p:cNvSpPr>
            <a:spLocks noGrp="1"/>
          </p:cNvSpPr>
          <p:nvPr>
            <p:ph type="dt" sz="half" idx="10"/>
          </p:nvPr>
        </p:nvSpPr>
        <p:spPr/>
        <p:txBody>
          <a:bodyPr/>
          <a:lstStyle/>
          <a:p>
            <a:fld id="{430FE75A-646A-BD40-A241-15DC781145D2}" type="datetimeFigureOut">
              <a:rPr lang="en-US" smtClean="0"/>
              <a:t>3/13/21</a:t>
            </a:fld>
            <a:endParaRPr lang="en-US"/>
          </a:p>
        </p:txBody>
      </p:sp>
      <p:sp>
        <p:nvSpPr>
          <p:cNvPr id="5" name="Footer Placeholder 4">
            <a:extLst>
              <a:ext uri="{FF2B5EF4-FFF2-40B4-BE49-F238E27FC236}">
                <a16:creationId xmlns:a16="http://schemas.microsoft.com/office/drawing/2014/main" id="{88515D26-448A-2C43-9C6E-322760C2D6A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080680C-186A-7F47-A5CE-51D0251276E8}"/>
              </a:ext>
            </a:extLst>
          </p:cNvPr>
          <p:cNvSpPr>
            <a:spLocks noGrp="1"/>
          </p:cNvSpPr>
          <p:nvPr>
            <p:ph type="sldNum" sz="quarter" idx="12"/>
          </p:nvPr>
        </p:nvSpPr>
        <p:spPr/>
        <p:txBody>
          <a:bodyPr/>
          <a:lstStyle/>
          <a:p>
            <a:fld id="{5E67EE0A-A972-2644-ADC6-8FEE5EB8F8B4}" type="slidenum">
              <a:rPr lang="en-US" smtClean="0"/>
              <a:t>‹#›</a:t>
            </a:fld>
            <a:endParaRPr lang="en-US"/>
          </a:p>
        </p:txBody>
      </p:sp>
    </p:spTree>
    <p:extLst>
      <p:ext uri="{BB962C8B-B14F-4D97-AF65-F5344CB8AC3E}">
        <p14:creationId xmlns:p14="http://schemas.microsoft.com/office/powerpoint/2010/main" val="41526392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E09AD6-2B05-AB46-BEF5-98FC9A6B27C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86F20BE-04CE-4E41-BDF9-252C9AB5A9E1}"/>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22BEB85-2157-8242-98E4-7CD014AABF76}"/>
              </a:ext>
            </a:extLst>
          </p:cNvPr>
          <p:cNvSpPr>
            <a:spLocks noGrp="1"/>
          </p:cNvSpPr>
          <p:nvPr>
            <p:ph type="dt" sz="half" idx="10"/>
          </p:nvPr>
        </p:nvSpPr>
        <p:spPr/>
        <p:txBody>
          <a:bodyPr/>
          <a:lstStyle/>
          <a:p>
            <a:fld id="{430FE75A-646A-BD40-A241-15DC781145D2}" type="datetimeFigureOut">
              <a:rPr lang="en-US" smtClean="0"/>
              <a:t>3/13/21</a:t>
            </a:fld>
            <a:endParaRPr lang="en-US"/>
          </a:p>
        </p:txBody>
      </p:sp>
      <p:sp>
        <p:nvSpPr>
          <p:cNvPr id="5" name="Footer Placeholder 4">
            <a:extLst>
              <a:ext uri="{FF2B5EF4-FFF2-40B4-BE49-F238E27FC236}">
                <a16:creationId xmlns:a16="http://schemas.microsoft.com/office/drawing/2014/main" id="{2A990947-8E94-7047-ABA6-E1D60461E8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EFAB7F-A3E6-1847-B94E-FF0BCB06B76F}"/>
              </a:ext>
            </a:extLst>
          </p:cNvPr>
          <p:cNvSpPr>
            <a:spLocks noGrp="1"/>
          </p:cNvSpPr>
          <p:nvPr>
            <p:ph type="sldNum" sz="quarter" idx="12"/>
          </p:nvPr>
        </p:nvSpPr>
        <p:spPr/>
        <p:txBody>
          <a:bodyPr/>
          <a:lstStyle/>
          <a:p>
            <a:fld id="{5E67EE0A-A972-2644-ADC6-8FEE5EB8F8B4}" type="slidenum">
              <a:rPr lang="en-US" smtClean="0"/>
              <a:t>‹#›</a:t>
            </a:fld>
            <a:endParaRPr lang="en-US"/>
          </a:p>
        </p:txBody>
      </p:sp>
    </p:spTree>
    <p:extLst>
      <p:ext uri="{BB962C8B-B14F-4D97-AF65-F5344CB8AC3E}">
        <p14:creationId xmlns:p14="http://schemas.microsoft.com/office/powerpoint/2010/main" val="34934497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058AD0-0C2C-D946-94C3-8A5D474FE1A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790360A-BA99-1F4B-A3E4-A72BC4D986B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52E21F5D-7F1F-C84C-88D1-FCFA78FA7EDA}"/>
              </a:ext>
            </a:extLst>
          </p:cNvPr>
          <p:cNvSpPr>
            <a:spLocks noGrp="1"/>
          </p:cNvSpPr>
          <p:nvPr>
            <p:ph type="dt" sz="half" idx="10"/>
          </p:nvPr>
        </p:nvSpPr>
        <p:spPr/>
        <p:txBody>
          <a:bodyPr/>
          <a:lstStyle/>
          <a:p>
            <a:fld id="{430FE75A-646A-BD40-A241-15DC781145D2}" type="datetimeFigureOut">
              <a:rPr lang="en-US" smtClean="0"/>
              <a:t>3/13/21</a:t>
            </a:fld>
            <a:endParaRPr lang="en-US"/>
          </a:p>
        </p:txBody>
      </p:sp>
      <p:sp>
        <p:nvSpPr>
          <p:cNvPr id="5" name="Footer Placeholder 4">
            <a:extLst>
              <a:ext uri="{FF2B5EF4-FFF2-40B4-BE49-F238E27FC236}">
                <a16:creationId xmlns:a16="http://schemas.microsoft.com/office/drawing/2014/main" id="{F0D41B16-9627-C448-9CEC-963037A206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4E694F0-1E95-784E-A88F-EE3829AD8EA7}"/>
              </a:ext>
            </a:extLst>
          </p:cNvPr>
          <p:cNvSpPr>
            <a:spLocks noGrp="1"/>
          </p:cNvSpPr>
          <p:nvPr>
            <p:ph type="sldNum" sz="quarter" idx="12"/>
          </p:nvPr>
        </p:nvSpPr>
        <p:spPr/>
        <p:txBody>
          <a:bodyPr/>
          <a:lstStyle/>
          <a:p>
            <a:fld id="{5E67EE0A-A972-2644-ADC6-8FEE5EB8F8B4}" type="slidenum">
              <a:rPr lang="en-US" smtClean="0"/>
              <a:t>‹#›</a:t>
            </a:fld>
            <a:endParaRPr lang="en-US"/>
          </a:p>
        </p:txBody>
      </p:sp>
    </p:spTree>
    <p:extLst>
      <p:ext uri="{BB962C8B-B14F-4D97-AF65-F5344CB8AC3E}">
        <p14:creationId xmlns:p14="http://schemas.microsoft.com/office/powerpoint/2010/main" val="13087646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DF09AF-3ED1-DF4E-8C24-99E382E607E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EC603A8-1E1C-D94E-8E93-ED53B29F17AE}"/>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C2F28E3-5C5C-BE45-AEB1-2B32F8CDBD89}"/>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0A2AD2C-0FC9-3C4C-AC44-FD6BB32F706E}"/>
              </a:ext>
            </a:extLst>
          </p:cNvPr>
          <p:cNvSpPr>
            <a:spLocks noGrp="1"/>
          </p:cNvSpPr>
          <p:nvPr>
            <p:ph type="dt" sz="half" idx="10"/>
          </p:nvPr>
        </p:nvSpPr>
        <p:spPr/>
        <p:txBody>
          <a:bodyPr/>
          <a:lstStyle/>
          <a:p>
            <a:fld id="{430FE75A-646A-BD40-A241-15DC781145D2}" type="datetimeFigureOut">
              <a:rPr lang="en-US" smtClean="0"/>
              <a:t>3/13/21</a:t>
            </a:fld>
            <a:endParaRPr lang="en-US"/>
          </a:p>
        </p:txBody>
      </p:sp>
      <p:sp>
        <p:nvSpPr>
          <p:cNvPr id="6" name="Footer Placeholder 5">
            <a:extLst>
              <a:ext uri="{FF2B5EF4-FFF2-40B4-BE49-F238E27FC236}">
                <a16:creationId xmlns:a16="http://schemas.microsoft.com/office/drawing/2014/main" id="{624DB23E-7261-804B-9943-305095F4D15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6E61C94-F23C-554A-AAAA-64D64EFC7F31}"/>
              </a:ext>
            </a:extLst>
          </p:cNvPr>
          <p:cNvSpPr>
            <a:spLocks noGrp="1"/>
          </p:cNvSpPr>
          <p:nvPr>
            <p:ph type="sldNum" sz="quarter" idx="12"/>
          </p:nvPr>
        </p:nvSpPr>
        <p:spPr/>
        <p:txBody>
          <a:bodyPr/>
          <a:lstStyle/>
          <a:p>
            <a:fld id="{5E67EE0A-A972-2644-ADC6-8FEE5EB8F8B4}" type="slidenum">
              <a:rPr lang="en-US" smtClean="0"/>
              <a:t>‹#›</a:t>
            </a:fld>
            <a:endParaRPr lang="en-US"/>
          </a:p>
        </p:txBody>
      </p:sp>
    </p:spTree>
    <p:extLst>
      <p:ext uri="{BB962C8B-B14F-4D97-AF65-F5344CB8AC3E}">
        <p14:creationId xmlns:p14="http://schemas.microsoft.com/office/powerpoint/2010/main" val="9592137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BD2CE0-F1A3-4140-92A5-4A6303D504A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380772A-8109-1A4F-99B9-7C807519090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97EAA0B1-33D1-E643-8523-47512DE4AC26}"/>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B567A66-073A-DF43-913F-3E85154190F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0C2C479E-1BDD-8640-AE65-8DFBFA16BC11}"/>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D17A808-F244-8F47-B24B-A244922C2955}"/>
              </a:ext>
            </a:extLst>
          </p:cNvPr>
          <p:cNvSpPr>
            <a:spLocks noGrp="1"/>
          </p:cNvSpPr>
          <p:nvPr>
            <p:ph type="dt" sz="half" idx="10"/>
          </p:nvPr>
        </p:nvSpPr>
        <p:spPr/>
        <p:txBody>
          <a:bodyPr/>
          <a:lstStyle/>
          <a:p>
            <a:fld id="{430FE75A-646A-BD40-A241-15DC781145D2}" type="datetimeFigureOut">
              <a:rPr lang="en-US" smtClean="0"/>
              <a:t>3/13/21</a:t>
            </a:fld>
            <a:endParaRPr lang="en-US"/>
          </a:p>
        </p:txBody>
      </p:sp>
      <p:sp>
        <p:nvSpPr>
          <p:cNvPr id="8" name="Footer Placeholder 7">
            <a:extLst>
              <a:ext uri="{FF2B5EF4-FFF2-40B4-BE49-F238E27FC236}">
                <a16:creationId xmlns:a16="http://schemas.microsoft.com/office/drawing/2014/main" id="{8832CDF1-BB17-FB46-9F88-C7D3AC5FE75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8605CA9-77AE-C64E-BBA5-2964B17DF023}"/>
              </a:ext>
            </a:extLst>
          </p:cNvPr>
          <p:cNvSpPr>
            <a:spLocks noGrp="1"/>
          </p:cNvSpPr>
          <p:nvPr>
            <p:ph type="sldNum" sz="quarter" idx="12"/>
          </p:nvPr>
        </p:nvSpPr>
        <p:spPr/>
        <p:txBody>
          <a:bodyPr/>
          <a:lstStyle/>
          <a:p>
            <a:fld id="{5E67EE0A-A972-2644-ADC6-8FEE5EB8F8B4}" type="slidenum">
              <a:rPr lang="en-US" smtClean="0"/>
              <a:t>‹#›</a:t>
            </a:fld>
            <a:endParaRPr lang="en-US"/>
          </a:p>
        </p:txBody>
      </p:sp>
    </p:spTree>
    <p:extLst>
      <p:ext uri="{BB962C8B-B14F-4D97-AF65-F5344CB8AC3E}">
        <p14:creationId xmlns:p14="http://schemas.microsoft.com/office/powerpoint/2010/main" val="4577741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86D54F-A782-1743-BCA9-894FC5F07BD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40FD47D-179A-F94A-B7D5-70D42910E3BA}"/>
              </a:ext>
            </a:extLst>
          </p:cNvPr>
          <p:cNvSpPr>
            <a:spLocks noGrp="1"/>
          </p:cNvSpPr>
          <p:nvPr>
            <p:ph type="dt" sz="half" idx="10"/>
          </p:nvPr>
        </p:nvSpPr>
        <p:spPr/>
        <p:txBody>
          <a:bodyPr/>
          <a:lstStyle/>
          <a:p>
            <a:fld id="{430FE75A-646A-BD40-A241-15DC781145D2}" type="datetimeFigureOut">
              <a:rPr lang="en-US" smtClean="0"/>
              <a:t>3/13/21</a:t>
            </a:fld>
            <a:endParaRPr lang="en-US"/>
          </a:p>
        </p:txBody>
      </p:sp>
      <p:sp>
        <p:nvSpPr>
          <p:cNvPr id="4" name="Footer Placeholder 3">
            <a:extLst>
              <a:ext uri="{FF2B5EF4-FFF2-40B4-BE49-F238E27FC236}">
                <a16:creationId xmlns:a16="http://schemas.microsoft.com/office/drawing/2014/main" id="{B15E72BD-DF48-674E-9542-2B7739BB8BF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0558DA2-0944-DD40-876B-032D79F6DFAD}"/>
              </a:ext>
            </a:extLst>
          </p:cNvPr>
          <p:cNvSpPr>
            <a:spLocks noGrp="1"/>
          </p:cNvSpPr>
          <p:nvPr>
            <p:ph type="sldNum" sz="quarter" idx="12"/>
          </p:nvPr>
        </p:nvSpPr>
        <p:spPr/>
        <p:txBody>
          <a:bodyPr/>
          <a:lstStyle/>
          <a:p>
            <a:fld id="{5E67EE0A-A972-2644-ADC6-8FEE5EB8F8B4}" type="slidenum">
              <a:rPr lang="en-US" smtClean="0"/>
              <a:t>‹#›</a:t>
            </a:fld>
            <a:endParaRPr lang="en-US"/>
          </a:p>
        </p:txBody>
      </p:sp>
    </p:spTree>
    <p:extLst>
      <p:ext uri="{BB962C8B-B14F-4D97-AF65-F5344CB8AC3E}">
        <p14:creationId xmlns:p14="http://schemas.microsoft.com/office/powerpoint/2010/main" val="36447604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F30C339-D2FC-D04C-BCFE-C9D612246CF0}"/>
              </a:ext>
            </a:extLst>
          </p:cNvPr>
          <p:cNvSpPr>
            <a:spLocks noGrp="1"/>
          </p:cNvSpPr>
          <p:nvPr>
            <p:ph type="dt" sz="half" idx="10"/>
          </p:nvPr>
        </p:nvSpPr>
        <p:spPr/>
        <p:txBody>
          <a:bodyPr/>
          <a:lstStyle/>
          <a:p>
            <a:fld id="{430FE75A-646A-BD40-A241-15DC781145D2}" type="datetimeFigureOut">
              <a:rPr lang="en-US" smtClean="0"/>
              <a:t>3/13/21</a:t>
            </a:fld>
            <a:endParaRPr lang="en-US"/>
          </a:p>
        </p:txBody>
      </p:sp>
      <p:sp>
        <p:nvSpPr>
          <p:cNvPr id="3" name="Footer Placeholder 2">
            <a:extLst>
              <a:ext uri="{FF2B5EF4-FFF2-40B4-BE49-F238E27FC236}">
                <a16:creationId xmlns:a16="http://schemas.microsoft.com/office/drawing/2014/main" id="{C697B82B-9668-E445-B6E8-256CBB04613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C151E30-1177-CD4D-BE90-E01C113E3E12}"/>
              </a:ext>
            </a:extLst>
          </p:cNvPr>
          <p:cNvSpPr>
            <a:spLocks noGrp="1"/>
          </p:cNvSpPr>
          <p:nvPr>
            <p:ph type="sldNum" sz="quarter" idx="12"/>
          </p:nvPr>
        </p:nvSpPr>
        <p:spPr/>
        <p:txBody>
          <a:bodyPr/>
          <a:lstStyle/>
          <a:p>
            <a:fld id="{5E67EE0A-A972-2644-ADC6-8FEE5EB8F8B4}" type="slidenum">
              <a:rPr lang="en-US" smtClean="0"/>
              <a:t>‹#›</a:t>
            </a:fld>
            <a:endParaRPr lang="en-US"/>
          </a:p>
        </p:txBody>
      </p:sp>
    </p:spTree>
    <p:extLst>
      <p:ext uri="{BB962C8B-B14F-4D97-AF65-F5344CB8AC3E}">
        <p14:creationId xmlns:p14="http://schemas.microsoft.com/office/powerpoint/2010/main" val="25457273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B5BEA-139A-1C42-8502-AF711AB6F93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6883F40-68CD-054F-B312-EFA364069EF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411F3C5-134A-9B4A-ABD7-114CF4C1EE2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0AC7449-3CC9-DE4D-AC79-2D9EA5732185}"/>
              </a:ext>
            </a:extLst>
          </p:cNvPr>
          <p:cNvSpPr>
            <a:spLocks noGrp="1"/>
          </p:cNvSpPr>
          <p:nvPr>
            <p:ph type="dt" sz="half" idx="10"/>
          </p:nvPr>
        </p:nvSpPr>
        <p:spPr/>
        <p:txBody>
          <a:bodyPr/>
          <a:lstStyle/>
          <a:p>
            <a:fld id="{430FE75A-646A-BD40-A241-15DC781145D2}" type="datetimeFigureOut">
              <a:rPr lang="en-US" smtClean="0"/>
              <a:t>3/13/21</a:t>
            </a:fld>
            <a:endParaRPr lang="en-US"/>
          </a:p>
        </p:txBody>
      </p:sp>
      <p:sp>
        <p:nvSpPr>
          <p:cNvPr id="6" name="Footer Placeholder 5">
            <a:extLst>
              <a:ext uri="{FF2B5EF4-FFF2-40B4-BE49-F238E27FC236}">
                <a16:creationId xmlns:a16="http://schemas.microsoft.com/office/drawing/2014/main" id="{6CFD846A-3A8F-1E4C-AD05-16A72916A8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5D6AA8E-7EF3-C644-8EEB-5C85CE7BA5AE}"/>
              </a:ext>
            </a:extLst>
          </p:cNvPr>
          <p:cNvSpPr>
            <a:spLocks noGrp="1"/>
          </p:cNvSpPr>
          <p:nvPr>
            <p:ph type="sldNum" sz="quarter" idx="12"/>
          </p:nvPr>
        </p:nvSpPr>
        <p:spPr/>
        <p:txBody>
          <a:bodyPr/>
          <a:lstStyle/>
          <a:p>
            <a:fld id="{5E67EE0A-A972-2644-ADC6-8FEE5EB8F8B4}" type="slidenum">
              <a:rPr lang="en-US" smtClean="0"/>
              <a:t>‹#›</a:t>
            </a:fld>
            <a:endParaRPr lang="en-US"/>
          </a:p>
        </p:txBody>
      </p:sp>
    </p:spTree>
    <p:extLst>
      <p:ext uri="{BB962C8B-B14F-4D97-AF65-F5344CB8AC3E}">
        <p14:creationId xmlns:p14="http://schemas.microsoft.com/office/powerpoint/2010/main" val="16556346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5DC48-DC89-1240-933E-AE51FD778FA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37B8EE2-9F63-FC4A-A610-479950974C7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820550F-7259-7E48-AAFC-682DAB20503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E73240B4-EF67-B842-BA84-5A849BF0C735}"/>
              </a:ext>
            </a:extLst>
          </p:cNvPr>
          <p:cNvSpPr>
            <a:spLocks noGrp="1"/>
          </p:cNvSpPr>
          <p:nvPr>
            <p:ph type="dt" sz="half" idx="10"/>
          </p:nvPr>
        </p:nvSpPr>
        <p:spPr/>
        <p:txBody>
          <a:bodyPr/>
          <a:lstStyle/>
          <a:p>
            <a:fld id="{430FE75A-646A-BD40-A241-15DC781145D2}" type="datetimeFigureOut">
              <a:rPr lang="en-US" smtClean="0"/>
              <a:t>3/13/21</a:t>
            </a:fld>
            <a:endParaRPr lang="en-US"/>
          </a:p>
        </p:txBody>
      </p:sp>
      <p:sp>
        <p:nvSpPr>
          <p:cNvPr id="6" name="Footer Placeholder 5">
            <a:extLst>
              <a:ext uri="{FF2B5EF4-FFF2-40B4-BE49-F238E27FC236}">
                <a16:creationId xmlns:a16="http://schemas.microsoft.com/office/drawing/2014/main" id="{F1341D3E-7F4D-9E42-855C-58D70943504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31C3DDE-F9A3-B345-A481-39C6DDCCC4D5}"/>
              </a:ext>
            </a:extLst>
          </p:cNvPr>
          <p:cNvSpPr>
            <a:spLocks noGrp="1"/>
          </p:cNvSpPr>
          <p:nvPr>
            <p:ph type="sldNum" sz="quarter" idx="12"/>
          </p:nvPr>
        </p:nvSpPr>
        <p:spPr/>
        <p:txBody>
          <a:bodyPr/>
          <a:lstStyle/>
          <a:p>
            <a:fld id="{5E67EE0A-A972-2644-ADC6-8FEE5EB8F8B4}" type="slidenum">
              <a:rPr lang="en-US" smtClean="0"/>
              <a:t>‹#›</a:t>
            </a:fld>
            <a:endParaRPr lang="en-US"/>
          </a:p>
        </p:txBody>
      </p:sp>
    </p:spTree>
    <p:extLst>
      <p:ext uri="{BB962C8B-B14F-4D97-AF65-F5344CB8AC3E}">
        <p14:creationId xmlns:p14="http://schemas.microsoft.com/office/powerpoint/2010/main" val="17999774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E4C788A-618B-6740-BB77-C4AD61E68FA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5349468-2DC6-4A4B-960A-5D805C800A8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737DAFF-9F07-6E48-8979-9DF0023EC9C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30FE75A-646A-BD40-A241-15DC781145D2}" type="datetimeFigureOut">
              <a:rPr lang="en-US" smtClean="0"/>
              <a:t>3/13/21</a:t>
            </a:fld>
            <a:endParaRPr lang="en-US"/>
          </a:p>
        </p:txBody>
      </p:sp>
      <p:sp>
        <p:nvSpPr>
          <p:cNvPr id="5" name="Footer Placeholder 4">
            <a:extLst>
              <a:ext uri="{FF2B5EF4-FFF2-40B4-BE49-F238E27FC236}">
                <a16:creationId xmlns:a16="http://schemas.microsoft.com/office/drawing/2014/main" id="{DB84BE78-97BC-DE40-BCC6-DEC91393C7B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1891B62-7163-9E47-9E9E-0A86DA8C7B0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E67EE0A-A972-2644-ADC6-8FEE5EB8F8B4}" type="slidenum">
              <a:rPr lang="en-US" smtClean="0"/>
              <a:t>‹#›</a:t>
            </a:fld>
            <a:endParaRPr lang="en-US"/>
          </a:p>
        </p:txBody>
      </p:sp>
    </p:spTree>
    <p:extLst>
      <p:ext uri="{BB962C8B-B14F-4D97-AF65-F5344CB8AC3E}">
        <p14:creationId xmlns:p14="http://schemas.microsoft.com/office/powerpoint/2010/main" val="8191789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7.xml"/><Relationship Id="rId5" Type="http://schemas.openxmlformats.org/officeDocument/2006/relationships/image" Target="../media/image9.jpeg"/><Relationship Id="rId4" Type="http://schemas.openxmlformats.org/officeDocument/2006/relationships/image" Target="../media/image8.jpeg"/></Relationships>
</file>

<file path=ppt/slides/_rels/slide13.xml.rels><?xml version="1.0" encoding="UTF-8" standalone="yes"?>
<Relationships xmlns="http://schemas.openxmlformats.org/package/2006/relationships"><Relationship Id="rId3" Type="http://schemas.openxmlformats.org/officeDocument/2006/relationships/hyperlink" Target="https://medium.com/nextux/form-design-best-practices-9525c321d759" TargetMode="External"/><Relationship Id="rId2" Type="http://schemas.openxmlformats.org/officeDocument/2006/relationships/image" Target="../media/image10.tiff"/><Relationship Id="rId1" Type="http://schemas.openxmlformats.org/officeDocument/2006/relationships/slideLayout" Target="../slideLayouts/slideLayout7.xml"/><Relationship Id="rId4" Type="http://schemas.openxmlformats.org/officeDocument/2006/relationships/hyperlink" Target="http://www.tools4dev.org/resources/how-to-design-surveys-and-forms-for-quick-data-entry/" TargetMode="Externa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tiff"/><Relationship Id="rId1" Type="http://schemas.openxmlformats.org/officeDocument/2006/relationships/slideLayout" Target="../slideLayouts/slideLayout7.xml"/><Relationship Id="rId4" Type="http://schemas.openxmlformats.org/officeDocument/2006/relationships/image" Target="../media/image3.tiff"/></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jpeg"/></Relationships>
</file>

<file path=ppt/slides/_rels/slide23.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2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hyperlink" Target="https://www.qld.gov.au/__data/assets/pdf_file/0030/68259/fauna-survey-datasheets.pdf" TargetMode="External"/><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15D6C03-FC88-A94F-A593-75426A438CCD}"/>
              </a:ext>
            </a:extLst>
          </p:cNvPr>
          <p:cNvSpPr txBox="1"/>
          <p:nvPr/>
        </p:nvSpPr>
        <p:spPr>
          <a:xfrm>
            <a:off x="1175923" y="0"/>
            <a:ext cx="6509658" cy="4708981"/>
          </a:xfrm>
          <a:prstGeom prst="rect">
            <a:avLst/>
          </a:prstGeom>
          <a:noFill/>
        </p:spPr>
        <p:txBody>
          <a:bodyPr wrap="square" rtlCol="0">
            <a:spAutoFit/>
          </a:bodyPr>
          <a:lstStyle/>
          <a:p>
            <a:r>
              <a:rPr lang="en-US" sz="10000" dirty="0">
                <a:solidFill>
                  <a:srgbClr val="002060"/>
                </a:solidFill>
              </a:rPr>
              <a:t>Efficient</a:t>
            </a:r>
            <a:r>
              <a:rPr lang="en-US" sz="10000" dirty="0">
                <a:solidFill>
                  <a:srgbClr val="0070C0"/>
                </a:solidFill>
              </a:rPr>
              <a:t> Data Collection</a:t>
            </a:r>
          </a:p>
        </p:txBody>
      </p:sp>
    </p:spTree>
    <p:extLst>
      <p:ext uri="{BB962C8B-B14F-4D97-AF65-F5344CB8AC3E}">
        <p14:creationId xmlns:p14="http://schemas.microsoft.com/office/powerpoint/2010/main" val="21131076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5FAB9CE-2B20-0E4B-A71E-C3E217641857}"/>
              </a:ext>
            </a:extLst>
          </p:cNvPr>
          <p:cNvSpPr txBox="1"/>
          <p:nvPr/>
        </p:nvSpPr>
        <p:spPr>
          <a:xfrm>
            <a:off x="483220" y="468351"/>
            <a:ext cx="9764751" cy="6863417"/>
          </a:xfrm>
          <a:prstGeom prst="rect">
            <a:avLst/>
          </a:prstGeom>
          <a:noFill/>
        </p:spPr>
        <p:txBody>
          <a:bodyPr wrap="square" rtlCol="0">
            <a:spAutoFit/>
          </a:bodyPr>
          <a:lstStyle/>
          <a:p>
            <a:pPr marL="342900" indent="-342900">
              <a:buAutoNum type="arabicPeriod"/>
            </a:pPr>
            <a:r>
              <a:rPr lang="en-US" sz="2200" dirty="0"/>
              <a:t>Scribe reads out incorrect number of tree he wants measured</a:t>
            </a:r>
          </a:p>
          <a:p>
            <a:pPr marL="342900" indent="-342900">
              <a:buAutoNum type="arabicPeriod"/>
            </a:pPr>
            <a:r>
              <a:rPr lang="en-US" sz="2200" dirty="0"/>
              <a:t>Scribe reads out correct number of tree he wants measured but assistant hears wrong number</a:t>
            </a:r>
          </a:p>
          <a:p>
            <a:pPr marL="342900" indent="-342900">
              <a:buAutoNum type="arabicPeriod"/>
            </a:pPr>
            <a:r>
              <a:rPr lang="en-US" sz="2200" dirty="0"/>
              <a:t>Scribe reads the number of the tag or tree incorrectly (so ‘correct’ measurement is recorded, but for a tree different from the one the scribe wanted).</a:t>
            </a:r>
          </a:p>
          <a:p>
            <a:pPr marL="342900" indent="-342900">
              <a:buFontTx/>
              <a:buAutoNum type="arabicPeriod"/>
            </a:pPr>
            <a:r>
              <a:rPr lang="en-US" sz="2200" dirty="0"/>
              <a:t>Scribe incorrectly measures tree (doesn’t know how to use </a:t>
            </a:r>
            <a:r>
              <a:rPr lang="en-US" sz="2200" dirty="0" err="1"/>
              <a:t>dbh</a:t>
            </a:r>
            <a:r>
              <a:rPr lang="en-US" sz="2200" dirty="0"/>
              <a:t> tape, knows how to use it but makes a mistake, measures tree in the wrong place, tape is poor quality, different brand tapes at different times, measures to wrong level of precision) </a:t>
            </a:r>
          </a:p>
          <a:p>
            <a:pPr marL="342900" indent="-342900">
              <a:buFontTx/>
              <a:buAutoNum type="arabicPeriod"/>
            </a:pPr>
            <a:r>
              <a:rPr lang="en-US" sz="2200" dirty="0"/>
              <a:t>Scribe writes down incorrect value</a:t>
            </a:r>
          </a:p>
          <a:p>
            <a:pPr marL="342900" indent="-342900">
              <a:buAutoNum type="arabicPeriod"/>
            </a:pPr>
            <a:r>
              <a:rPr lang="en-US" sz="2200" dirty="0"/>
              <a:t>Scribe writes down illegible value</a:t>
            </a:r>
          </a:p>
          <a:p>
            <a:pPr marL="342900" indent="-342900">
              <a:buAutoNum type="arabicPeriod"/>
            </a:pPr>
            <a:r>
              <a:rPr lang="en-US" sz="2200" dirty="0"/>
              <a:t>Fail to record data you need (</a:t>
            </a:r>
            <a:r>
              <a:rPr lang="en-US" sz="2200" dirty="0" err="1"/>
              <a:t>gps</a:t>
            </a:r>
            <a:r>
              <a:rPr lang="en-US" sz="2200" dirty="0"/>
              <a:t> points, plot, number)</a:t>
            </a:r>
          </a:p>
          <a:p>
            <a:r>
              <a:rPr lang="en-US" sz="2200" dirty="0"/>
              <a:t>8.   Misidentify species</a:t>
            </a:r>
          </a:p>
          <a:p>
            <a:r>
              <a:rPr lang="en-US" sz="2200" dirty="0"/>
              <a:t>9.   Write down incorrect species</a:t>
            </a:r>
          </a:p>
          <a:p>
            <a:r>
              <a:rPr lang="en-US" sz="2200" dirty="0"/>
              <a:t>10. Switch jobs and so record data inconsistently or incorrectly </a:t>
            </a:r>
          </a:p>
          <a:p>
            <a:r>
              <a:rPr lang="en-US" sz="2200" dirty="0"/>
              <a:t>11. Lose data sheet</a:t>
            </a:r>
          </a:p>
          <a:p>
            <a:r>
              <a:rPr lang="en-US" sz="2200" dirty="0"/>
              <a:t>12. Data sheet partially damaged</a:t>
            </a:r>
          </a:p>
          <a:p>
            <a:pPr marL="342900" indent="-342900">
              <a:buAutoNum type="arabicPeriod"/>
            </a:pPr>
            <a:endParaRPr lang="en-US" sz="2200" dirty="0"/>
          </a:p>
          <a:p>
            <a:pPr marL="342900" indent="-342900">
              <a:buAutoNum type="arabicPeriod"/>
            </a:pPr>
            <a:endParaRPr lang="en-US" sz="2200" dirty="0"/>
          </a:p>
          <a:p>
            <a:pPr marL="342900" indent="-342900">
              <a:buAutoNum type="arabicPeriod"/>
            </a:pPr>
            <a:endParaRPr lang="en-US" sz="2200" dirty="0"/>
          </a:p>
        </p:txBody>
      </p:sp>
    </p:spTree>
    <p:extLst>
      <p:ext uri="{BB962C8B-B14F-4D97-AF65-F5344CB8AC3E}">
        <p14:creationId xmlns:p14="http://schemas.microsoft.com/office/powerpoint/2010/main" val="36398743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AB961DD-F12E-964E-9C81-0733750F8F1F}"/>
              </a:ext>
            </a:extLst>
          </p:cNvPr>
          <p:cNvSpPr txBox="1"/>
          <p:nvPr/>
        </p:nvSpPr>
        <p:spPr>
          <a:xfrm>
            <a:off x="754788" y="800142"/>
            <a:ext cx="10682424" cy="1015663"/>
          </a:xfrm>
          <a:prstGeom prst="rect">
            <a:avLst/>
          </a:prstGeom>
          <a:noFill/>
        </p:spPr>
        <p:txBody>
          <a:bodyPr wrap="square" rtlCol="0">
            <a:spAutoFit/>
          </a:bodyPr>
          <a:lstStyle/>
          <a:p>
            <a:pPr algn="ctr"/>
            <a:r>
              <a:rPr lang="en-US" sz="6000" dirty="0">
                <a:solidFill>
                  <a:srgbClr val="002060"/>
                </a:solidFill>
              </a:rPr>
              <a:t>What can I do?</a:t>
            </a:r>
          </a:p>
        </p:txBody>
      </p:sp>
      <p:sp>
        <p:nvSpPr>
          <p:cNvPr id="3" name="Rectangle 2">
            <a:extLst>
              <a:ext uri="{FF2B5EF4-FFF2-40B4-BE49-F238E27FC236}">
                <a16:creationId xmlns:a16="http://schemas.microsoft.com/office/drawing/2014/main" id="{1FE83133-AE52-DB4D-9682-48066CAF9BA9}"/>
              </a:ext>
            </a:extLst>
          </p:cNvPr>
          <p:cNvSpPr/>
          <p:nvPr/>
        </p:nvSpPr>
        <p:spPr>
          <a:xfrm>
            <a:off x="1417982" y="2690336"/>
            <a:ext cx="7248939" cy="2169825"/>
          </a:xfrm>
          <a:prstGeom prst="rect">
            <a:avLst/>
          </a:prstGeom>
        </p:spPr>
        <p:txBody>
          <a:bodyPr wrap="square">
            <a:spAutoFit/>
          </a:bodyPr>
          <a:lstStyle/>
          <a:p>
            <a:pPr marL="342900" indent="-342900">
              <a:buAutoNum type="arabicPeriod"/>
            </a:pPr>
            <a:r>
              <a:rPr lang="en-US" sz="4500" dirty="0">
                <a:latin typeface="Corbel" panose="020B0503020204020204" pitchFamily="34" charset="0"/>
              </a:rPr>
              <a:t>Automation</a:t>
            </a:r>
          </a:p>
          <a:p>
            <a:pPr marL="342900" indent="-342900">
              <a:buAutoNum type="arabicPeriod"/>
            </a:pPr>
            <a:r>
              <a:rPr lang="en-US" sz="4500" dirty="0">
                <a:latin typeface="Corbel" panose="020B0503020204020204" pitchFamily="34" charset="0"/>
              </a:rPr>
              <a:t>Asset Management</a:t>
            </a:r>
          </a:p>
          <a:p>
            <a:pPr marL="342900" indent="-342900">
              <a:buAutoNum type="arabicPeriod"/>
            </a:pPr>
            <a:r>
              <a:rPr lang="en-US" sz="4500" dirty="0">
                <a:latin typeface="Corbel" panose="020B0503020204020204" pitchFamily="34" charset="0"/>
              </a:rPr>
              <a:t>UX/UI</a:t>
            </a:r>
          </a:p>
        </p:txBody>
      </p:sp>
    </p:spTree>
    <p:extLst>
      <p:ext uri="{BB962C8B-B14F-4D97-AF65-F5344CB8AC3E}">
        <p14:creationId xmlns:p14="http://schemas.microsoft.com/office/powerpoint/2010/main" val="27069503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BFF085DA-DF0C-984E-99BB-E6FAA1ACAA68}"/>
              </a:ext>
            </a:extLst>
          </p:cNvPr>
          <p:cNvSpPr txBox="1"/>
          <p:nvPr/>
        </p:nvSpPr>
        <p:spPr>
          <a:xfrm>
            <a:off x="121145" y="131749"/>
            <a:ext cx="12070855" cy="1015663"/>
          </a:xfrm>
          <a:prstGeom prst="rect">
            <a:avLst/>
          </a:prstGeom>
          <a:noFill/>
        </p:spPr>
        <p:txBody>
          <a:bodyPr wrap="square" rtlCol="0">
            <a:spAutoFit/>
          </a:bodyPr>
          <a:lstStyle/>
          <a:p>
            <a:r>
              <a:rPr lang="en-US" sz="6000" dirty="0">
                <a:solidFill>
                  <a:srgbClr val="002060"/>
                </a:solidFill>
              </a:rPr>
              <a:t>Asset Management</a:t>
            </a:r>
            <a:endParaRPr lang="en-US" sz="2600" dirty="0">
              <a:solidFill>
                <a:srgbClr val="0070C0"/>
              </a:solidFill>
            </a:endParaRPr>
          </a:p>
        </p:txBody>
      </p:sp>
      <p:pic>
        <p:nvPicPr>
          <p:cNvPr id="2050" name="Picture 2" descr="AVERY LSR.LABEL 4X1-1/3 350/PKG - 31330-00 - 05262 - Fournitures de Bureau  Denis">
            <a:extLst>
              <a:ext uri="{FF2B5EF4-FFF2-40B4-BE49-F238E27FC236}">
                <a16:creationId xmlns:a16="http://schemas.microsoft.com/office/drawing/2014/main" id="{CC64024C-AC76-3848-AEAE-92C62B584B6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0351" b="12337"/>
          <a:stretch/>
        </p:blipFill>
        <p:spPr bwMode="auto">
          <a:xfrm>
            <a:off x="8291110" y="3253409"/>
            <a:ext cx="3779745" cy="2544167"/>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12F2357D-7EB5-0D4D-9C2A-0C975031BEA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223" r="21838" b="12230"/>
          <a:stretch/>
        </p:blipFill>
        <p:spPr bwMode="auto">
          <a:xfrm>
            <a:off x="344557" y="2994741"/>
            <a:ext cx="2449783" cy="2802835"/>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Rugged Devices">
            <a:extLst>
              <a:ext uri="{FF2B5EF4-FFF2-40B4-BE49-F238E27FC236}">
                <a16:creationId xmlns:a16="http://schemas.microsoft.com/office/drawing/2014/main" id="{82E54926-4B25-904B-91AC-BA79829E4EA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47986" y="3019039"/>
            <a:ext cx="2211189" cy="2799271"/>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Smartphones">
            <a:extLst>
              <a:ext uri="{FF2B5EF4-FFF2-40B4-BE49-F238E27FC236}">
                <a16:creationId xmlns:a16="http://schemas.microsoft.com/office/drawing/2014/main" id="{459E77C3-8B65-454F-8319-52A6F2520B1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90875" y="2994741"/>
            <a:ext cx="2083903" cy="2778537"/>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a:extLst>
              <a:ext uri="{FF2B5EF4-FFF2-40B4-BE49-F238E27FC236}">
                <a16:creationId xmlns:a16="http://schemas.microsoft.com/office/drawing/2014/main" id="{B1E9869D-6570-9946-85ED-79E7E653C05F}"/>
              </a:ext>
            </a:extLst>
          </p:cNvPr>
          <p:cNvSpPr/>
          <p:nvPr/>
        </p:nvSpPr>
        <p:spPr>
          <a:xfrm>
            <a:off x="121144" y="1105373"/>
            <a:ext cx="8051306" cy="1292662"/>
          </a:xfrm>
          <a:prstGeom prst="rect">
            <a:avLst/>
          </a:prstGeom>
        </p:spPr>
        <p:txBody>
          <a:bodyPr wrap="square">
            <a:spAutoFit/>
          </a:bodyPr>
          <a:lstStyle/>
          <a:p>
            <a:r>
              <a:rPr lang="en-US" sz="2600" dirty="0">
                <a:solidFill>
                  <a:srgbClr val="002060"/>
                </a:solidFill>
              </a:rPr>
              <a:t>Save time and reduce errors by labeling items (e.g., vials, sheets, forms) and “fill out” forms in advance.</a:t>
            </a:r>
            <a:endParaRPr lang="en-US" sz="2600" dirty="0"/>
          </a:p>
          <a:p>
            <a:r>
              <a:rPr lang="en-US" sz="2600" dirty="0">
                <a:solidFill>
                  <a:srgbClr val="002060"/>
                </a:solidFill>
              </a:rPr>
              <a:t> </a:t>
            </a:r>
            <a:endParaRPr lang="en-US" sz="2600" dirty="0"/>
          </a:p>
        </p:txBody>
      </p:sp>
    </p:spTree>
    <p:extLst>
      <p:ext uri="{BB962C8B-B14F-4D97-AF65-F5344CB8AC3E}">
        <p14:creationId xmlns:p14="http://schemas.microsoft.com/office/powerpoint/2010/main" val="42352139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E92C269-53CA-0341-8FD0-3935EF193BD7}"/>
              </a:ext>
            </a:extLst>
          </p:cNvPr>
          <p:cNvSpPr/>
          <p:nvPr/>
        </p:nvSpPr>
        <p:spPr>
          <a:xfrm>
            <a:off x="379264" y="206926"/>
            <a:ext cx="2061783" cy="1015663"/>
          </a:xfrm>
          <a:prstGeom prst="rect">
            <a:avLst/>
          </a:prstGeom>
        </p:spPr>
        <p:txBody>
          <a:bodyPr wrap="none">
            <a:spAutoFit/>
          </a:bodyPr>
          <a:lstStyle/>
          <a:p>
            <a:pPr lvl="0"/>
            <a:r>
              <a:rPr lang="en-US" sz="6000" dirty="0">
                <a:solidFill>
                  <a:srgbClr val="002060"/>
                </a:solidFill>
                <a:latin typeface="Calibri" panose="020F0502020204030204" pitchFamily="34" charset="0"/>
                <a:cs typeface="Calibri" panose="020F0502020204030204" pitchFamily="34" charset="0"/>
              </a:rPr>
              <a:t>UX/UI</a:t>
            </a:r>
          </a:p>
        </p:txBody>
      </p:sp>
      <p:pic>
        <p:nvPicPr>
          <p:cNvPr id="8" name="Picture 7">
            <a:extLst>
              <a:ext uri="{FF2B5EF4-FFF2-40B4-BE49-F238E27FC236}">
                <a16:creationId xmlns:a16="http://schemas.microsoft.com/office/drawing/2014/main" id="{62302471-130B-1F4F-BBC3-3AC31BF3B9AD}"/>
              </a:ext>
            </a:extLst>
          </p:cNvPr>
          <p:cNvPicPr>
            <a:picLocks noChangeAspect="1"/>
          </p:cNvPicPr>
          <p:nvPr/>
        </p:nvPicPr>
        <p:blipFill>
          <a:blip r:embed="rId2"/>
          <a:stretch>
            <a:fillRect/>
          </a:stretch>
        </p:blipFill>
        <p:spPr>
          <a:xfrm>
            <a:off x="6348103" y="724913"/>
            <a:ext cx="5648365" cy="5648365"/>
          </a:xfrm>
          <a:prstGeom prst="rect">
            <a:avLst/>
          </a:prstGeom>
          <a:ln>
            <a:solidFill>
              <a:schemeClr val="accent1"/>
            </a:solidFill>
          </a:ln>
        </p:spPr>
      </p:pic>
      <p:sp>
        <p:nvSpPr>
          <p:cNvPr id="13" name="Rectangle 12">
            <a:extLst>
              <a:ext uri="{FF2B5EF4-FFF2-40B4-BE49-F238E27FC236}">
                <a16:creationId xmlns:a16="http://schemas.microsoft.com/office/drawing/2014/main" id="{ADE846EE-750F-1148-A65E-2C4F1950064E}"/>
              </a:ext>
            </a:extLst>
          </p:cNvPr>
          <p:cNvSpPr/>
          <p:nvPr/>
        </p:nvSpPr>
        <p:spPr>
          <a:xfrm>
            <a:off x="121144" y="1105373"/>
            <a:ext cx="6319413" cy="1292662"/>
          </a:xfrm>
          <a:prstGeom prst="rect">
            <a:avLst/>
          </a:prstGeom>
        </p:spPr>
        <p:txBody>
          <a:bodyPr wrap="square">
            <a:spAutoFit/>
          </a:bodyPr>
          <a:lstStyle/>
          <a:p>
            <a:r>
              <a:rPr lang="en-US" sz="2600" dirty="0">
                <a:solidFill>
                  <a:srgbClr val="002060"/>
                </a:solidFill>
              </a:rPr>
              <a:t>Save time and reduce errors by formatting forms to speed up data collection, minimize errors, and streamline data entry.</a:t>
            </a:r>
            <a:endParaRPr lang="en-US" sz="2600" dirty="0"/>
          </a:p>
        </p:txBody>
      </p:sp>
      <p:sp>
        <p:nvSpPr>
          <p:cNvPr id="15" name="Rectangle 1">
            <a:extLst>
              <a:ext uri="{FF2B5EF4-FFF2-40B4-BE49-F238E27FC236}">
                <a16:creationId xmlns:a16="http://schemas.microsoft.com/office/drawing/2014/main" id="{D2AE6EFF-6D05-0A4A-8736-B8550235D179}"/>
              </a:ext>
            </a:extLst>
          </p:cNvPr>
          <p:cNvSpPr>
            <a:spLocks noChangeArrowheads="1"/>
          </p:cNvSpPr>
          <p:nvPr/>
        </p:nvSpPr>
        <p:spPr bwMode="auto">
          <a:xfrm>
            <a:off x="447947" y="5497121"/>
            <a:ext cx="5648053" cy="51101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46004" rIns="0" bIns="-66654"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1400" dirty="0">
                <a:solidFill>
                  <a:srgbClr val="292929"/>
                </a:solidFill>
                <a:latin typeface="fell"/>
                <a:hlinkClick r:id="rId3"/>
              </a:rPr>
              <a:t>Coyle, Andrew. “</a:t>
            </a:r>
            <a:r>
              <a:rPr kumimoji="0" lang="en-US" altLang="en-US" sz="1400" b="0" i="0" u="none" strike="noStrike" cap="none" normalizeH="0" baseline="0" dirty="0">
                <a:ln>
                  <a:noFill/>
                </a:ln>
                <a:solidFill>
                  <a:srgbClr val="292929"/>
                </a:solidFill>
                <a:effectLst/>
                <a:latin typeface="fell"/>
                <a:hlinkClick r:id="rId3"/>
              </a:rPr>
              <a:t>Form design best practices”</a:t>
            </a:r>
            <a:endParaRPr kumimoji="0" lang="en-US" altLang="en-US" sz="1400" b="0" i="0" u="none" strike="noStrike" cap="none" normalizeH="0" baseline="0" dirty="0">
              <a:ln>
                <a:noFill/>
              </a:ln>
              <a:solidFill>
                <a:srgbClr val="292929"/>
              </a:solidFill>
              <a:effectLst/>
              <a:latin typeface="fell"/>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400" b="0" i="0" u="none" strike="noStrike" cap="none" normalizeH="0" baseline="0" dirty="0">
              <a:ln>
                <a:noFill/>
              </a:ln>
              <a:solidFill>
                <a:schemeClr val="tx1"/>
              </a:solidFill>
              <a:effectLst/>
            </a:endParaRPr>
          </a:p>
        </p:txBody>
      </p:sp>
      <p:sp>
        <p:nvSpPr>
          <p:cNvPr id="16" name="Rectangle 15">
            <a:extLst>
              <a:ext uri="{FF2B5EF4-FFF2-40B4-BE49-F238E27FC236}">
                <a16:creationId xmlns:a16="http://schemas.microsoft.com/office/drawing/2014/main" id="{9F676358-5268-B041-A09D-971FEC19E0BD}"/>
              </a:ext>
            </a:extLst>
          </p:cNvPr>
          <p:cNvSpPr/>
          <p:nvPr/>
        </p:nvSpPr>
        <p:spPr>
          <a:xfrm>
            <a:off x="379264" y="5139938"/>
            <a:ext cx="5864374" cy="307777"/>
          </a:xfrm>
          <a:prstGeom prst="rect">
            <a:avLst/>
          </a:prstGeom>
        </p:spPr>
        <p:txBody>
          <a:bodyPr wrap="square">
            <a:spAutoFit/>
          </a:bodyPr>
          <a:lstStyle/>
          <a:p>
            <a:r>
              <a:rPr lang="en-US" sz="1400" dirty="0" err="1">
                <a:solidFill>
                  <a:srgbClr val="333333"/>
                </a:solidFill>
                <a:latin typeface="Arial" panose="020B0604020202020204" pitchFamily="34" charset="0"/>
                <a:cs typeface="Arial" panose="020B0604020202020204" pitchFamily="34" charset="0"/>
                <a:hlinkClick r:id="rId4"/>
              </a:rPr>
              <a:t>Bisits</a:t>
            </a:r>
            <a:r>
              <a:rPr lang="en-US" sz="1400" dirty="0">
                <a:solidFill>
                  <a:srgbClr val="333333"/>
                </a:solidFill>
                <a:latin typeface="Arial" panose="020B0604020202020204" pitchFamily="34" charset="0"/>
                <a:cs typeface="Arial" panose="020B0604020202020204" pitchFamily="34" charset="0"/>
                <a:hlinkClick r:id="rId4"/>
              </a:rPr>
              <a:t> Bullen, </a:t>
            </a:r>
            <a:r>
              <a:rPr lang="en-US" sz="1400" dirty="0" err="1">
                <a:solidFill>
                  <a:srgbClr val="333333"/>
                </a:solidFill>
                <a:latin typeface="Arial" panose="020B0604020202020204" pitchFamily="34" charset="0"/>
                <a:cs typeface="Arial" panose="020B0604020202020204" pitchFamily="34" charset="0"/>
                <a:hlinkClick r:id="rId4"/>
              </a:rPr>
              <a:t>Piroska</a:t>
            </a:r>
            <a:r>
              <a:rPr lang="en-US" sz="1400" dirty="0">
                <a:solidFill>
                  <a:srgbClr val="333333"/>
                </a:solidFill>
                <a:latin typeface="Arial" panose="020B0604020202020204" pitchFamily="34" charset="0"/>
                <a:cs typeface="Arial" panose="020B0604020202020204" pitchFamily="34" charset="0"/>
                <a:hlinkClick r:id="rId4"/>
              </a:rPr>
              <a:t>. </a:t>
            </a:r>
            <a:r>
              <a:rPr lang="en-US" sz="1400" dirty="0">
                <a:latin typeface="Arial" panose="020B0604020202020204" pitchFamily="34" charset="0"/>
                <a:cs typeface="Arial" panose="020B0604020202020204" pitchFamily="34" charset="0"/>
                <a:hlinkClick r:id="rId4"/>
              </a:rPr>
              <a:t>How to design survey forms for quick data entry</a:t>
            </a:r>
            <a:r>
              <a:rPr lang="en-US" sz="1400" dirty="0">
                <a:solidFill>
                  <a:srgbClr val="333333"/>
                </a:solidFill>
                <a:latin typeface="Arial" panose="020B0604020202020204" pitchFamily="34" charset="0"/>
                <a:cs typeface="Arial" panose="020B0604020202020204" pitchFamily="34" charset="0"/>
              </a:rPr>
              <a:t>.</a:t>
            </a:r>
            <a:endParaRPr lang="en-US" sz="1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050620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Site Data Collection Form">
            <a:extLst>
              <a:ext uri="{FF2B5EF4-FFF2-40B4-BE49-F238E27FC236}">
                <a16:creationId xmlns:a16="http://schemas.microsoft.com/office/drawing/2014/main" id="{1C409689-F8AC-1044-964E-97F95FCC690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342" b="6249"/>
          <a:stretch/>
        </p:blipFill>
        <p:spPr bwMode="auto">
          <a:xfrm>
            <a:off x="442913" y="345673"/>
            <a:ext cx="5033478" cy="6426602"/>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D91FA3FB-DE30-A149-8D9F-FE1CBD6D482A}"/>
              </a:ext>
            </a:extLst>
          </p:cNvPr>
          <p:cNvSpPr/>
          <p:nvPr/>
        </p:nvSpPr>
        <p:spPr>
          <a:xfrm>
            <a:off x="5641111" y="345673"/>
            <a:ext cx="6003201" cy="4401205"/>
          </a:xfrm>
          <a:prstGeom prst="rect">
            <a:avLst/>
          </a:prstGeom>
        </p:spPr>
        <p:txBody>
          <a:bodyPr wrap="square">
            <a:spAutoFit/>
          </a:bodyPr>
          <a:lstStyle/>
          <a:p>
            <a:pPr marL="742950" indent="-742950">
              <a:buAutoNum type="arabicPeriod"/>
            </a:pPr>
            <a:r>
              <a:rPr lang="en-US" sz="4000" dirty="0">
                <a:solidFill>
                  <a:srgbClr val="002060"/>
                </a:solidFill>
              </a:rPr>
              <a:t>Conduct a “Process Audit” of  these data collection forms</a:t>
            </a:r>
          </a:p>
          <a:p>
            <a:pPr marL="742950" indent="-742950">
              <a:buAutoNum type="arabicPeriod"/>
            </a:pPr>
            <a:endParaRPr lang="en-US" sz="4000" dirty="0">
              <a:solidFill>
                <a:srgbClr val="002060"/>
              </a:solidFill>
            </a:endParaRPr>
          </a:p>
          <a:p>
            <a:pPr marL="742950" indent="-742950">
              <a:buAutoNum type="arabicPeriod"/>
            </a:pPr>
            <a:r>
              <a:rPr lang="en-US" sz="4000" dirty="0">
                <a:solidFill>
                  <a:srgbClr val="002060"/>
                </a:solidFill>
              </a:rPr>
              <a:t>What would your UX be if you were filling out these forms?</a:t>
            </a:r>
            <a:endParaRPr lang="en-US" sz="4000" dirty="0"/>
          </a:p>
        </p:txBody>
      </p:sp>
    </p:spTree>
    <p:extLst>
      <p:ext uri="{BB962C8B-B14F-4D97-AF65-F5344CB8AC3E}">
        <p14:creationId xmlns:p14="http://schemas.microsoft.com/office/powerpoint/2010/main" val="23962935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640F768-5BCE-9747-BDF1-4692ED4C26D1}"/>
              </a:ext>
            </a:extLst>
          </p:cNvPr>
          <p:cNvPicPr>
            <a:picLocks noChangeAspect="1"/>
          </p:cNvPicPr>
          <p:nvPr/>
        </p:nvPicPr>
        <p:blipFill rotWithShape="1">
          <a:blip r:embed="rId2"/>
          <a:srcRect l="20666" t="28740" r="13333" b="14074"/>
          <a:stretch/>
        </p:blipFill>
        <p:spPr>
          <a:xfrm>
            <a:off x="0" y="276447"/>
            <a:ext cx="10510294" cy="6829920"/>
          </a:xfrm>
          <a:prstGeom prst="rect">
            <a:avLst/>
          </a:prstGeom>
        </p:spPr>
      </p:pic>
      <p:pic>
        <p:nvPicPr>
          <p:cNvPr id="5" name="Picture 4">
            <a:extLst>
              <a:ext uri="{FF2B5EF4-FFF2-40B4-BE49-F238E27FC236}">
                <a16:creationId xmlns:a16="http://schemas.microsoft.com/office/drawing/2014/main" id="{353DC3F6-54D9-C540-BAF6-8879772B7FAD}"/>
              </a:ext>
            </a:extLst>
          </p:cNvPr>
          <p:cNvPicPr>
            <a:picLocks noChangeAspect="1"/>
          </p:cNvPicPr>
          <p:nvPr/>
        </p:nvPicPr>
        <p:blipFill rotWithShape="1">
          <a:blip r:embed="rId3"/>
          <a:srcRect l="31146" t="3704" r="14632" b="27259"/>
          <a:stretch/>
        </p:blipFill>
        <p:spPr>
          <a:xfrm>
            <a:off x="10324740" y="5074920"/>
            <a:ext cx="1867259" cy="1783080"/>
          </a:xfrm>
          <a:prstGeom prst="rect">
            <a:avLst/>
          </a:prstGeom>
        </p:spPr>
      </p:pic>
    </p:spTree>
    <p:extLst>
      <p:ext uri="{BB962C8B-B14F-4D97-AF65-F5344CB8AC3E}">
        <p14:creationId xmlns:p14="http://schemas.microsoft.com/office/powerpoint/2010/main" val="6608497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ite Data Collection Form">
            <a:extLst>
              <a:ext uri="{FF2B5EF4-FFF2-40B4-BE49-F238E27FC236}">
                <a16:creationId xmlns:a16="http://schemas.microsoft.com/office/drawing/2014/main" id="{9B56C4B0-B09D-7B4F-8BA8-B37D5C1B41D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342" b="58489"/>
          <a:stretch/>
        </p:blipFill>
        <p:spPr bwMode="auto">
          <a:xfrm>
            <a:off x="1247291" y="844349"/>
            <a:ext cx="8929789" cy="4813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38182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C6E45FF-CBA4-B74C-9914-DE1F6FD1FA83}"/>
              </a:ext>
            </a:extLst>
          </p:cNvPr>
          <p:cNvSpPr/>
          <p:nvPr/>
        </p:nvSpPr>
        <p:spPr>
          <a:xfrm>
            <a:off x="726212" y="229164"/>
            <a:ext cx="4856162" cy="2893100"/>
          </a:xfrm>
          <a:prstGeom prst="rect">
            <a:avLst/>
          </a:prstGeom>
        </p:spPr>
        <p:txBody>
          <a:bodyPr wrap="square">
            <a:spAutoFit/>
          </a:bodyPr>
          <a:lstStyle/>
          <a:p>
            <a:pPr marL="742950" indent="-742950">
              <a:buAutoNum type="arabicPeriod"/>
            </a:pPr>
            <a:r>
              <a:rPr lang="en-US" sz="4000" dirty="0">
                <a:solidFill>
                  <a:srgbClr val="002060"/>
                </a:solidFill>
              </a:rPr>
              <a:t>Reduce Cognitive Overload </a:t>
            </a:r>
            <a:r>
              <a:rPr lang="en-US" sz="2200" dirty="0">
                <a:solidFill>
                  <a:srgbClr val="002060"/>
                </a:solidFill>
              </a:rPr>
              <a:t>(aka keep it simple)</a:t>
            </a:r>
          </a:p>
          <a:p>
            <a:pPr marL="742950" indent="-742950">
              <a:buAutoNum type="arabicPeriod"/>
            </a:pPr>
            <a:r>
              <a:rPr lang="en-US" sz="4000" dirty="0">
                <a:solidFill>
                  <a:srgbClr val="002060"/>
                </a:solidFill>
              </a:rPr>
              <a:t>Write as little as possible</a:t>
            </a:r>
            <a:endParaRPr lang="en-US" sz="4000" dirty="0"/>
          </a:p>
        </p:txBody>
      </p:sp>
      <p:pic>
        <p:nvPicPr>
          <p:cNvPr id="15362" name="Picture 2" descr="Site Data Collection Form">
            <a:extLst>
              <a:ext uri="{FF2B5EF4-FFF2-40B4-BE49-F238E27FC236}">
                <a16:creationId xmlns:a16="http://schemas.microsoft.com/office/drawing/2014/main" id="{13DD832B-C800-BA46-B0C0-7B46E626A16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342" b="6249"/>
          <a:stretch/>
        </p:blipFill>
        <p:spPr bwMode="auto">
          <a:xfrm>
            <a:off x="7178190" y="229164"/>
            <a:ext cx="4856163" cy="62002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46018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5" name="Picture 5" descr="Image for post">
            <a:extLst>
              <a:ext uri="{FF2B5EF4-FFF2-40B4-BE49-F238E27FC236}">
                <a16:creationId xmlns:a16="http://schemas.microsoft.com/office/drawing/2014/main" id="{67607AD9-55A5-464A-9AC3-6597ABEF1B2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739" t="25314" r="10286" b="25797"/>
          <a:stretch/>
        </p:blipFill>
        <p:spPr bwMode="auto">
          <a:xfrm>
            <a:off x="1309397" y="1781570"/>
            <a:ext cx="9573206" cy="3294860"/>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185ECCEB-165C-1C4B-A3B8-16B2BF820C27}"/>
              </a:ext>
            </a:extLst>
          </p:cNvPr>
          <p:cNvSpPr/>
          <p:nvPr/>
        </p:nvSpPr>
        <p:spPr>
          <a:xfrm>
            <a:off x="378484" y="358492"/>
            <a:ext cx="4410631" cy="492443"/>
          </a:xfrm>
          <a:prstGeom prst="rect">
            <a:avLst/>
          </a:prstGeom>
        </p:spPr>
        <p:txBody>
          <a:bodyPr wrap="none">
            <a:spAutoFit/>
          </a:bodyPr>
          <a:lstStyle/>
          <a:p>
            <a:r>
              <a:rPr lang="en-US" sz="2600" dirty="0">
                <a:solidFill>
                  <a:srgbClr val="002060"/>
                </a:solidFill>
              </a:rPr>
              <a:t>Use labels &amp; keep them short…</a:t>
            </a:r>
            <a:endParaRPr lang="en-US" sz="2600" dirty="0"/>
          </a:p>
        </p:txBody>
      </p:sp>
    </p:spTree>
    <p:extLst>
      <p:ext uri="{BB962C8B-B14F-4D97-AF65-F5344CB8AC3E}">
        <p14:creationId xmlns:p14="http://schemas.microsoft.com/office/powerpoint/2010/main" val="15492192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Image for post">
            <a:extLst>
              <a:ext uri="{FF2B5EF4-FFF2-40B4-BE49-F238E27FC236}">
                <a16:creationId xmlns:a16="http://schemas.microsoft.com/office/drawing/2014/main" id="{FEE6792B-6E1C-6B44-8FEE-A5C230459A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50" y="0"/>
            <a:ext cx="12180888"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0CC9E584-DA30-064C-8F4D-99481B998708}"/>
              </a:ext>
            </a:extLst>
          </p:cNvPr>
          <p:cNvSpPr/>
          <p:nvPr/>
        </p:nvSpPr>
        <p:spPr>
          <a:xfrm>
            <a:off x="232505" y="169379"/>
            <a:ext cx="8513930" cy="984885"/>
          </a:xfrm>
          <a:prstGeom prst="rect">
            <a:avLst/>
          </a:prstGeom>
        </p:spPr>
        <p:txBody>
          <a:bodyPr wrap="square">
            <a:spAutoFit/>
          </a:bodyPr>
          <a:lstStyle/>
          <a:p>
            <a:r>
              <a:rPr lang="en-US" sz="2600" dirty="0">
                <a:solidFill>
                  <a:srgbClr val="002060"/>
                </a:solidFill>
              </a:rPr>
              <a:t>Be careful with the location of input labels to avoid mistakes</a:t>
            </a:r>
          </a:p>
          <a:p>
            <a:r>
              <a:rPr lang="en-US" sz="1400" dirty="0">
                <a:solidFill>
                  <a:srgbClr val="292929"/>
                </a:solidFill>
                <a:latin typeface="Calibri" panose="020F0502020204030204" pitchFamily="34" charset="0"/>
                <a:cs typeface="Calibri" panose="020F0502020204030204" pitchFamily="34" charset="0"/>
              </a:rPr>
              <a:t>Poor alignment leads to filling out forms incorrectly</a:t>
            </a:r>
            <a:endParaRPr lang="en-US" sz="1400" dirty="0">
              <a:latin typeface="Calibri" panose="020F0502020204030204" pitchFamily="34" charset="0"/>
              <a:cs typeface="Calibri" panose="020F0502020204030204" pitchFamily="34" charset="0"/>
            </a:endParaRPr>
          </a:p>
          <a:p>
            <a:r>
              <a:rPr lang="en-US" dirty="0">
                <a:solidFill>
                  <a:srgbClr val="002060"/>
                </a:solidFill>
              </a:rPr>
              <a:t> </a:t>
            </a:r>
            <a:endParaRPr lang="en-US" dirty="0"/>
          </a:p>
        </p:txBody>
      </p:sp>
    </p:spTree>
    <p:extLst>
      <p:ext uri="{BB962C8B-B14F-4D97-AF65-F5344CB8AC3E}">
        <p14:creationId xmlns:p14="http://schemas.microsoft.com/office/powerpoint/2010/main" val="26534157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4761E32-60CC-B243-8A05-828B14A0ACD2}"/>
              </a:ext>
            </a:extLst>
          </p:cNvPr>
          <p:cNvPicPr>
            <a:picLocks noChangeAspect="1"/>
          </p:cNvPicPr>
          <p:nvPr/>
        </p:nvPicPr>
        <p:blipFill rotWithShape="1">
          <a:blip r:embed="rId2"/>
          <a:srcRect l="21484" r="20185"/>
          <a:stretch/>
        </p:blipFill>
        <p:spPr>
          <a:xfrm>
            <a:off x="-40615" y="-39572"/>
            <a:ext cx="3292128" cy="3654374"/>
          </a:xfrm>
          <a:prstGeom prst="rect">
            <a:avLst/>
          </a:prstGeom>
        </p:spPr>
      </p:pic>
      <p:pic>
        <p:nvPicPr>
          <p:cNvPr id="3" name="Picture 2">
            <a:extLst>
              <a:ext uri="{FF2B5EF4-FFF2-40B4-BE49-F238E27FC236}">
                <a16:creationId xmlns:a16="http://schemas.microsoft.com/office/drawing/2014/main" id="{24A4505C-79DF-AE4A-83DD-8526D1793B96}"/>
              </a:ext>
            </a:extLst>
          </p:cNvPr>
          <p:cNvPicPr>
            <a:picLocks noChangeAspect="1"/>
          </p:cNvPicPr>
          <p:nvPr/>
        </p:nvPicPr>
        <p:blipFill>
          <a:blip r:embed="rId3"/>
          <a:stretch>
            <a:fillRect/>
          </a:stretch>
        </p:blipFill>
        <p:spPr>
          <a:xfrm>
            <a:off x="3671264" y="2530980"/>
            <a:ext cx="4540921" cy="2974302"/>
          </a:xfrm>
          <a:prstGeom prst="rect">
            <a:avLst/>
          </a:prstGeom>
        </p:spPr>
      </p:pic>
      <p:pic>
        <p:nvPicPr>
          <p:cNvPr id="8" name="Picture 7">
            <a:extLst>
              <a:ext uri="{FF2B5EF4-FFF2-40B4-BE49-F238E27FC236}">
                <a16:creationId xmlns:a16="http://schemas.microsoft.com/office/drawing/2014/main" id="{8730E5DF-6BBB-C346-A770-47248167C837}"/>
              </a:ext>
            </a:extLst>
          </p:cNvPr>
          <p:cNvPicPr>
            <a:picLocks noChangeAspect="1"/>
          </p:cNvPicPr>
          <p:nvPr/>
        </p:nvPicPr>
        <p:blipFill>
          <a:blip r:embed="rId4"/>
          <a:stretch>
            <a:fillRect/>
          </a:stretch>
        </p:blipFill>
        <p:spPr>
          <a:xfrm>
            <a:off x="8631936" y="2372318"/>
            <a:ext cx="3560064" cy="4485681"/>
          </a:xfrm>
          <a:prstGeom prst="rect">
            <a:avLst/>
          </a:prstGeom>
        </p:spPr>
      </p:pic>
    </p:spTree>
    <p:extLst>
      <p:ext uri="{BB962C8B-B14F-4D97-AF65-F5344CB8AC3E}">
        <p14:creationId xmlns:p14="http://schemas.microsoft.com/office/powerpoint/2010/main" val="34937338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B562E22-AADE-8F4C-B226-88FC5378BCE8}"/>
              </a:ext>
            </a:extLst>
          </p:cNvPr>
          <p:cNvPicPr>
            <a:picLocks noChangeAspect="1"/>
          </p:cNvPicPr>
          <p:nvPr/>
        </p:nvPicPr>
        <p:blipFill rotWithShape="1">
          <a:blip r:embed="rId2"/>
          <a:srcRect t="47917" r="8717"/>
          <a:stretch/>
        </p:blipFill>
        <p:spPr>
          <a:xfrm>
            <a:off x="6096000" y="1662955"/>
            <a:ext cx="5834767" cy="4155280"/>
          </a:xfrm>
          <a:prstGeom prst="rect">
            <a:avLst/>
          </a:prstGeom>
        </p:spPr>
      </p:pic>
      <p:pic>
        <p:nvPicPr>
          <p:cNvPr id="3" name="Picture 2">
            <a:extLst>
              <a:ext uri="{FF2B5EF4-FFF2-40B4-BE49-F238E27FC236}">
                <a16:creationId xmlns:a16="http://schemas.microsoft.com/office/drawing/2014/main" id="{BE23896A-43ED-A84A-83F3-D904FBA52338}"/>
              </a:ext>
            </a:extLst>
          </p:cNvPr>
          <p:cNvPicPr>
            <a:picLocks noChangeAspect="1"/>
          </p:cNvPicPr>
          <p:nvPr/>
        </p:nvPicPr>
        <p:blipFill rotWithShape="1">
          <a:blip r:embed="rId2"/>
          <a:srcRect r="11102" b="51180"/>
          <a:stretch/>
        </p:blipFill>
        <p:spPr>
          <a:xfrm>
            <a:off x="261233" y="1662955"/>
            <a:ext cx="5682367" cy="3894882"/>
          </a:xfrm>
          <a:prstGeom prst="rect">
            <a:avLst/>
          </a:prstGeom>
        </p:spPr>
      </p:pic>
      <p:sp>
        <p:nvSpPr>
          <p:cNvPr id="4" name="Rectangle 3">
            <a:extLst>
              <a:ext uri="{FF2B5EF4-FFF2-40B4-BE49-F238E27FC236}">
                <a16:creationId xmlns:a16="http://schemas.microsoft.com/office/drawing/2014/main" id="{FBCE0918-8399-4140-B8D9-2C64CC4BE90B}"/>
              </a:ext>
            </a:extLst>
          </p:cNvPr>
          <p:cNvSpPr/>
          <p:nvPr/>
        </p:nvSpPr>
        <p:spPr>
          <a:xfrm>
            <a:off x="378484" y="358492"/>
            <a:ext cx="6594882" cy="492443"/>
          </a:xfrm>
          <a:prstGeom prst="rect">
            <a:avLst/>
          </a:prstGeom>
        </p:spPr>
        <p:txBody>
          <a:bodyPr wrap="none">
            <a:spAutoFit/>
          </a:bodyPr>
          <a:lstStyle/>
          <a:p>
            <a:r>
              <a:rPr lang="en-US" sz="2600" dirty="0">
                <a:solidFill>
                  <a:srgbClr val="002060"/>
                </a:solidFill>
              </a:rPr>
              <a:t>…and pay attention to where you put the labels</a:t>
            </a:r>
            <a:endParaRPr lang="en-US" sz="2600" dirty="0"/>
          </a:p>
        </p:txBody>
      </p:sp>
    </p:spTree>
    <p:extLst>
      <p:ext uri="{BB962C8B-B14F-4D97-AF65-F5344CB8AC3E}">
        <p14:creationId xmlns:p14="http://schemas.microsoft.com/office/powerpoint/2010/main" val="2357609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7" descr="Image for post">
            <a:extLst>
              <a:ext uri="{FF2B5EF4-FFF2-40B4-BE49-F238E27FC236}">
                <a16:creationId xmlns:a16="http://schemas.microsoft.com/office/drawing/2014/main" id="{CD8AE1B7-37BA-DB48-B39A-1E122D6E5EE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076" t="18247" r="10079" b="16908"/>
          <a:stretch/>
        </p:blipFill>
        <p:spPr bwMode="auto">
          <a:xfrm>
            <a:off x="972679" y="1724280"/>
            <a:ext cx="10014408" cy="4522401"/>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693802AF-31E6-F64F-A1C3-6420FE7AB85C}"/>
              </a:ext>
            </a:extLst>
          </p:cNvPr>
          <p:cNvSpPr/>
          <p:nvPr/>
        </p:nvSpPr>
        <p:spPr>
          <a:xfrm>
            <a:off x="618059" y="426653"/>
            <a:ext cx="5700535" cy="707886"/>
          </a:xfrm>
          <a:prstGeom prst="rect">
            <a:avLst/>
          </a:prstGeom>
        </p:spPr>
        <p:txBody>
          <a:bodyPr wrap="none">
            <a:spAutoFit/>
          </a:bodyPr>
          <a:lstStyle/>
          <a:p>
            <a:r>
              <a:rPr lang="en-US" sz="2600" dirty="0">
                <a:solidFill>
                  <a:srgbClr val="002060"/>
                </a:solidFill>
              </a:rPr>
              <a:t>Use the appropriate input type and tag…</a:t>
            </a:r>
          </a:p>
          <a:p>
            <a:r>
              <a:rPr lang="en-US" sz="1400" dirty="0">
                <a:solidFill>
                  <a:srgbClr val="002060"/>
                </a:solidFill>
              </a:rPr>
              <a:t>Radio Button vs. Check Box</a:t>
            </a:r>
          </a:p>
        </p:txBody>
      </p:sp>
    </p:spTree>
    <p:extLst>
      <p:ext uri="{BB962C8B-B14F-4D97-AF65-F5344CB8AC3E}">
        <p14:creationId xmlns:p14="http://schemas.microsoft.com/office/powerpoint/2010/main" val="9658815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60" name="Picture 4" descr="Workflows: Likert Scale Survey">
            <a:extLst>
              <a:ext uri="{FF2B5EF4-FFF2-40B4-BE49-F238E27FC236}">
                <a16:creationId xmlns:a16="http://schemas.microsoft.com/office/drawing/2014/main" id="{A4DC699D-A023-4444-8150-DD5C43EF437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5538" b="30217"/>
          <a:stretch/>
        </p:blipFill>
        <p:spPr bwMode="auto">
          <a:xfrm>
            <a:off x="3488345" y="3749332"/>
            <a:ext cx="4237646" cy="1800225"/>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pic>
        <p:nvPicPr>
          <p:cNvPr id="19462" name="Picture 6" descr="How to create Likert Scale in Forms? - Laserfiche Answers">
            <a:extLst>
              <a:ext uri="{FF2B5EF4-FFF2-40B4-BE49-F238E27FC236}">
                <a16:creationId xmlns:a16="http://schemas.microsoft.com/office/drawing/2014/main" id="{44C81EBF-E5EB-B145-9070-8E4B5B900F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1116" y="3749332"/>
            <a:ext cx="2448305" cy="1800225"/>
          </a:xfrm>
          <a:prstGeom prst="rect">
            <a:avLst/>
          </a:prstGeom>
          <a:noFill/>
          <a:ln>
            <a:solidFill>
              <a:schemeClr val="accent1"/>
            </a:solidFill>
          </a:ln>
        </p:spPr>
      </p:pic>
      <p:sp>
        <p:nvSpPr>
          <p:cNvPr id="5" name="Rectangle 4">
            <a:extLst>
              <a:ext uri="{FF2B5EF4-FFF2-40B4-BE49-F238E27FC236}">
                <a16:creationId xmlns:a16="http://schemas.microsoft.com/office/drawing/2014/main" id="{AC2E62A5-C606-7040-AA57-9D5046E6F9A0}"/>
              </a:ext>
            </a:extLst>
          </p:cNvPr>
          <p:cNvSpPr/>
          <p:nvPr/>
        </p:nvSpPr>
        <p:spPr>
          <a:xfrm>
            <a:off x="618059" y="426653"/>
            <a:ext cx="9968979" cy="492443"/>
          </a:xfrm>
          <a:prstGeom prst="rect">
            <a:avLst/>
          </a:prstGeom>
        </p:spPr>
        <p:txBody>
          <a:bodyPr wrap="square">
            <a:spAutoFit/>
          </a:bodyPr>
          <a:lstStyle/>
          <a:p>
            <a:r>
              <a:rPr lang="en-US" sz="2600" dirty="0">
                <a:solidFill>
                  <a:srgbClr val="002060"/>
                </a:solidFill>
              </a:rPr>
              <a:t>Use the appropriate input type and tag…and format them in helpful ways</a:t>
            </a:r>
          </a:p>
        </p:txBody>
      </p:sp>
      <p:pic>
        <p:nvPicPr>
          <p:cNvPr id="9" name="Picture 6" descr="FREE 11+ Sample Generic Employment Application Forms in PDF | MS Word">
            <a:extLst>
              <a:ext uri="{FF2B5EF4-FFF2-40B4-BE49-F238E27FC236}">
                <a16:creationId xmlns:a16="http://schemas.microsoft.com/office/drawing/2014/main" id="{BC609AA0-935C-7F45-8366-678CED796D6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69445" b="23132"/>
          <a:stretch/>
        </p:blipFill>
        <p:spPr bwMode="auto">
          <a:xfrm>
            <a:off x="720110" y="5772820"/>
            <a:ext cx="8831643" cy="797677"/>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pic>
        <p:nvPicPr>
          <p:cNvPr id="10" name="Picture 6" descr="FREE 11+ Sample Generic Employment Application Forms in PDF | MS Word">
            <a:extLst>
              <a:ext uri="{FF2B5EF4-FFF2-40B4-BE49-F238E27FC236}">
                <a16:creationId xmlns:a16="http://schemas.microsoft.com/office/drawing/2014/main" id="{60A91F81-1C21-F244-ACA3-11C04E3DBA1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3336" t="37361" b="55973"/>
          <a:stretch/>
        </p:blipFill>
        <p:spPr bwMode="auto">
          <a:xfrm>
            <a:off x="720110" y="2436563"/>
            <a:ext cx="6028461" cy="1047783"/>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AA751133-9FD8-B24D-A9F9-B88F5B8BE90D}"/>
              </a:ext>
            </a:extLst>
          </p:cNvPr>
          <p:cNvSpPr/>
          <p:nvPr/>
        </p:nvSpPr>
        <p:spPr>
          <a:xfrm>
            <a:off x="6949356" y="2960454"/>
            <a:ext cx="1117614" cy="369332"/>
          </a:xfrm>
          <a:prstGeom prst="rect">
            <a:avLst/>
          </a:prstGeom>
        </p:spPr>
        <p:txBody>
          <a:bodyPr wrap="none">
            <a:spAutoFit/>
          </a:bodyPr>
          <a:lstStyle/>
          <a:p>
            <a:r>
              <a:rPr lang="en-US" dirty="0">
                <a:solidFill>
                  <a:srgbClr val="002060"/>
                </a:solidFill>
              </a:rPr>
              <a:t>M? D? Y? </a:t>
            </a:r>
          </a:p>
        </p:txBody>
      </p:sp>
      <p:sp>
        <p:nvSpPr>
          <p:cNvPr id="4" name="Rectangle 3">
            <a:extLst>
              <a:ext uri="{FF2B5EF4-FFF2-40B4-BE49-F238E27FC236}">
                <a16:creationId xmlns:a16="http://schemas.microsoft.com/office/drawing/2014/main" id="{06CE4725-196D-874E-B9C2-97C57E325490}"/>
              </a:ext>
            </a:extLst>
          </p:cNvPr>
          <p:cNvSpPr/>
          <p:nvPr/>
        </p:nvSpPr>
        <p:spPr>
          <a:xfrm>
            <a:off x="618059" y="971248"/>
            <a:ext cx="7923579" cy="1200329"/>
          </a:xfrm>
          <a:prstGeom prst="rect">
            <a:avLst/>
          </a:prstGeom>
        </p:spPr>
        <p:txBody>
          <a:bodyPr wrap="none">
            <a:spAutoFit/>
          </a:bodyPr>
          <a:lstStyle/>
          <a:p>
            <a:r>
              <a:rPr lang="en-US" dirty="0">
                <a:solidFill>
                  <a:srgbClr val="002060"/>
                </a:solidFill>
              </a:rPr>
              <a:t>Blanks vs. Fill-in Boxes (narrow, wide, height)</a:t>
            </a:r>
          </a:p>
          <a:p>
            <a:r>
              <a:rPr lang="en-US" dirty="0">
                <a:solidFill>
                  <a:srgbClr val="002060"/>
                </a:solidFill>
              </a:rPr>
              <a:t>Circling Options vs Check Boxes (distance between) </a:t>
            </a:r>
          </a:p>
          <a:p>
            <a:r>
              <a:rPr lang="en-US" dirty="0">
                <a:solidFill>
                  <a:srgbClr val="002060"/>
                </a:solidFill>
              </a:rPr>
              <a:t>Likert scale options (vertical vs. horizontal, direction of impact, words vs. numbers)</a:t>
            </a:r>
          </a:p>
          <a:p>
            <a:r>
              <a:rPr lang="en-US" dirty="0">
                <a:solidFill>
                  <a:srgbClr val="002060"/>
                </a:solidFill>
              </a:rPr>
              <a:t>Options to constrain errors vs. Unknown Results</a:t>
            </a:r>
          </a:p>
        </p:txBody>
      </p:sp>
    </p:spTree>
    <p:extLst>
      <p:ext uri="{BB962C8B-B14F-4D97-AF65-F5344CB8AC3E}">
        <p14:creationId xmlns:p14="http://schemas.microsoft.com/office/powerpoint/2010/main" val="31777943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Image for post">
            <a:extLst>
              <a:ext uri="{FF2B5EF4-FFF2-40B4-BE49-F238E27FC236}">
                <a16:creationId xmlns:a16="http://schemas.microsoft.com/office/drawing/2014/main" id="{E5610264-64E1-0C4E-9A48-3B9FE23DDB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3" y="0"/>
            <a:ext cx="12184062"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477E5A7E-D09E-9148-AF48-6CABD913A0E1}"/>
              </a:ext>
            </a:extLst>
          </p:cNvPr>
          <p:cNvSpPr/>
          <p:nvPr/>
        </p:nvSpPr>
        <p:spPr>
          <a:xfrm>
            <a:off x="457792" y="288649"/>
            <a:ext cx="4525026" cy="1415772"/>
          </a:xfrm>
          <a:prstGeom prst="rect">
            <a:avLst/>
          </a:prstGeom>
        </p:spPr>
        <p:txBody>
          <a:bodyPr wrap="square">
            <a:spAutoFit/>
          </a:bodyPr>
          <a:lstStyle/>
          <a:p>
            <a:r>
              <a:rPr lang="en-US" sz="2600" dirty="0">
                <a:solidFill>
                  <a:srgbClr val="002060"/>
                </a:solidFill>
              </a:rPr>
              <a:t>Forms should be one column…</a:t>
            </a:r>
          </a:p>
          <a:p>
            <a:r>
              <a:rPr lang="en-US" sz="1400" dirty="0">
                <a:solidFill>
                  <a:srgbClr val="292929"/>
                </a:solidFill>
                <a:latin typeface="Calibri" panose="020F0502020204030204" pitchFamily="34" charset="0"/>
                <a:cs typeface="Calibri" panose="020F0502020204030204" pitchFamily="34" charset="0"/>
              </a:rPr>
              <a:t>One-column forms are more comfortable to scan and conform better to mobile displays. Multiple columns can strain a user and cause them to skip fields accidentally.</a:t>
            </a:r>
            <a:endParaRPr lang="en-US" sz="1400" dirty="0">
              <a:latin typeface="Calibri" panose="020F0502020204030204" pitchFamily="34" charset="0"/>
              <a:cs typeface="Calibri" panose="020F0502020204030204" pitchFamily="34" charset="0"/>
            </a:endParaRPr>
          </a:p>
          <a:p>
            <a:r>
              <a:rPr lang="en-US" dirty="0">
                <a:solidFill>
                  <a:srgbClr val="002060"/>
                </a:solidFill>
              </a:rPr>
              <a:t> </a:t>
            </a:r>
            <a:endParaRPr lang="en-US" dirty="0"/>
          </a:p>
        </p:txBody>
      </p:sp>
    </p:spTree>
    <p:extLst>
      <p:ext uri="{BB962C8B-B14F-4D97-AF65-F5344CB8AC3E}">
        <p14:creationId xmlns:p14="http://schemas.microsoft.com/office/powerpoint/2010/main" val="32287827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Image for post">
            <a:extLst>
              <a:ext uri="{FF2B5EF4-FFF2-40B4-BE49-F238E27FC236}">
                <a16:creationId xmlns:a16="http://schemas.microsoft.com/office/drawing/2014/main" id="{63D74745-C780-5640-A119-E6C00B848DB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1725" r="22703"/>
          <a:stretch/>
        </p:blipFill>
        <p:spPr bwMode="auto">
          <a:xfrm>
            <a:off x="5643563" y="226266"/>
            <a:ext cx="6548437" cy="6631734"/>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477E5A7E-D09E-9148-AF48-6CABD913A0E1}"/>
              </a:ext>
            </a:extLst>
          </p:cNvPr>
          <p:cNvSpPr/>
          <p:nvPr/>
        </p:nvSpPr>
        <p:spPr>
          <a:xfrm>
            <a:off x="114891" y="317224"/>
            <a:ext cx="6900271" cy="984885"/>
          </a:xfrm>
          <a:prstGeom prst="rect">
            <a:avLst/>
          </a:prstGeom>
        </p:spPr>
        <p:txBody>
          <a:bodyPr wrap="square">
            <a:spAutoFit/>
          </a:bodyPr>
          <a:lstStyle/>
          <a:p>
            <a:r>
              <a:rPr lang="en-US" sz="2600" dirty="0">
                <a:solidFill>
                  <a:srgbClr val="002060"/>
                </a:solidFill>
              </a:rPr>
              <a:t>…Except when multi-column makes sense </a:t>
            </a:r>
          </a:p>
          <a:p>
            <a:r>
              <a:rPr lang="en-US" sz="1400" dirty="0">
                <a:solidFill>
                  <a:srgbClr val="292929"/>
                </a:solidFill>
                <a:latin typeface="Calibri" panose="020F0502020204030204" pitchFamily="34" charset="0"/>
                <a:cs typeface="Calibri" panose="020F0502020204030204" pitchFamily="34" charset="0"/>
              </a:rPr>
              <a:t>Fields that logically go together should be inline</a:t>
            </a:r>
            <a:endParaRPr lang="en-US" sz="1400" dirty="0">
              <a:latin typeface="Calibri" panose="020F0502020204030204" pitchFamily="34" charset="0"/>
              <a:cs typeface="Calibri" panose="020F0502020204030204" pitchFamily="34" charset="0"/>
            </a:endParaRPr>
          </a:p>
          <a:p>
            <a:r>
              <a:rPr lang="en-US" dirty="0">
                <a:solidFill>
                  <a:srgbClr val="002060"/>
                </a:solidFill>
              </a:rPr>
              <a:t> </a:t>
            </a:r>
            <a:endParaRPr lang="en-US" dirty="0"/>
          </a:p>
        </p:txBody>
      </p:sp>
    </p:spTree>
    <p:extLst>
      <p:ext uri="{BB962C8B-B14F-4D97-AF65-F5344CB8AC3E}">
        <p14:creationId xmlns:p14="http://schemas.microsoft.com/office/powerpoint/2010/main" val="25395943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Image for post">
            <a:extLst>
              <a:ext uri="{FF2B5EF4-FFF2-40B4-BE49-F238E27FC236}">
                <a16:creationId xmlns:a16="http://schemas.microsoft.com/office/drawing/2014/main" id="{6320F949-0F89-AF47-BACE-3AD7BFE7574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0247" r="20477"/>
          <a:stretch/>
        </p:blipFill>
        <p:spPr bwMode="auto">
          <a:xfrm>
            <a:off x="4638261" y="0"/>
            <a:ext cx="7209184"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D47E73EF-5C97-FD45-9307-849937FEED10}"/>
              </a:ext>
            </a:extLst>
          </p:cNvPr>
          <p:cNvSpPr/>
          <p:nvPr/>
        </p:nvSpPr>
        <p:spPr>
          <a:xfrm>
            <a:off x="457792" y="288649"/>
            <a:ext cx="5638208" cy="984885"/>
          </a:xfrm>
          <a:prstGeom prst="rect">
            <a:avLst/>
          </a:prstGeom>
        </p:spPr>
        <p:txBody>
          <a:bodyPr wrap="square">
            <a:spAutoFit/>
          </a:bodyPr>
          <a:lstStyle/>
          <a:p>
            <a:r>
              <a:rPr lang="en-US" sz="2600" dirty="0">
                <a:solidFill>
                  <a:srgbClr val="002060"/>
                </a:solidFill>
              </a:rPr>
              <a:t>Group related fields</a:t>
            </a:r>
          </a:p>
          <a:p>
            <a:r>
              <a:rPr lang="en-US" sz="1400" dirty="0">
                <a:solidFill>
                  <a:srgbClr val="292929"/>
                </a:solidFill>
                <a:latin typeface="Calibri" panose="020F0502020204030204" pitchFamily="34" charset="0"/>
                <a:cs typeface="Calibri" panose="020F0502020204030204" pitchFamily="34" charset="0"/>
              </a:rPr>
              <a:t>Filled out faster and reduces cognitive overload</a:t>
            </a:r>
            <a:endParaRPr lang="en-US" sz="1400" dirty="0">
              <a:latin typeface="Calibri" panose="020F0502020204030204" pitchFamily="34" charset="0"/>
              <a:cs typeface="Calibri" panose="020F0502020204030204" pitchFamily="34" charset="0"/>
            </a:endParaRPr>
          </a:p>
          <a:p>
            <a:r>
              <a:rPr lang="en-US" dirty="0">
                <a:solidFill>
                  <a:srgbClr val="002060"/>
                </a:solidFill>
              </a:rPr>
              <a:t> </a:t>
            </a:r>
            <a:endParaRPr lang="en-US" dirty="0"/>
          </a:p>
        </p:txBody>
      </p:sp>
    </p:spTree>
    <p:extLst>
      <p:ext uri="{BB962C8B-B14F-4D97-AF65-F5344CB8AC3E}">
        <p14:creationId xmlns:p14="http://schemas.microsoft.com/office/powerpoint/2010/main" val="26053214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Image for post">
            <a:extLst>
              <a:ext uri="{FF2B5EF4-FFF2-40B4-BE49-F238E27FC236}">
                <a16:creationId xmlns:a16="http://schemas.microsoft.com/office/drawing/2014/main" id="{D676467F-2BBC-9E46-9559-C703190F69B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7198" b="16522"/>
          <a:stretch/>
        </p:blipFill>
        <p:spPr bwMode="auto">
          <a:xfrm>
            <a:off x="0" y="2054085"/>
            <a:ext cx="12180888" cy="4545497"/>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BFCB0A19-4AC7-F547-A4BF-0589DDD0D85D}"/>
              </a:ext>
            </a:extLst>
          </p:cNvPr>
          <p:cNvSpPr/>
          <p:nvPr/>
        </p:nvSpPr>
        <p:spPr>
          <a:xfrm>
            <a:off x="232505" y="169379"/>
            <a:ext cx="8513930" cy="984885"/>
          </a:xfrm>
          <a:prstGeom prst="rect">
            <a:avLst/>
          </a:prstGeom>
        </p:spPr>
        <p:txBody>
          <a:bodyPr wrap="square">
            <a:spAutoFit/>
          </a:bodyPr>
          <a:lstStyle/>
          <a:p>
            <a:r>
              <a:rPr lang="en-US" sz="2600" dirty="0">
                <a:solidFill>
                  <a:srgbClr val="002060"/>
                </a:solidFill>
              </a:rPr>
              <a:t>AVOID ALL CAPS</a:t>
            </a:r>
          </a:p>
          <a:p>
            <a:r>
              <a:rPr lang="en-US" sz="1400" dirty="0">
                <a:solidFill>
                  <a:srgbClr val="292929"/>
                </a:solidFill>
                <a:latin typeface="Calibri" panose="020F0502020204030204" pitchFamily="34" charset="0"/>
                <a:cs typeface="Calibri" panose="020F0502020204030204" pitchFamily="34" charset="0"/>
              </a:rPr>
              <a:t>All caps make things hard and tiring to read</a:t>
            </a:r>
            <a:endParaRPr lang="en-US" sz="1400" dirty="0">
              <a:latin typeface="Calibri" panose="020F0502020204030204" pitchFamily="34" charset="0"/>
              <a:cs typeface="Calibri" panose="020F0502020204030204" pitchFamily="34" charset="0"/>
            </a:endParaRPr>
          </a:p>
          <a:p>
            <a:r>
              <a:rPr lang="en-US" dirty="0">
                <a:solidFill>
                  <a:srgbClr val="002060"/>
                </a:solidFill>
              </a:rPr>
              <a:t> </a:t>
            </a:r>
            <a:endParaRPr lang="en-US" dirty="0"/>
          </a:p>
        </p:txBody>
      </p:sp>
    </p:spTree>
    <p:extLst>
      <p:ext uri="{BB962C8B-B14F-4D97-AF65-F5344CB8AC3E}">
        <p14:creationId xmlns:p14="http://schemas.microsoft.com/office/powerpoint/2010/main" val="28320693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Image for post">
            <a:extLst>
              <a:ext uri="{FF2B5EF4-FFF2-40B4-BE49-F238E27FC236}">
                <a16:creationId xmlns:a16="http://schemas.microsoft.com/office/drawing/2014/main" id="{EA41CB21-2692-5845-BAB6-560DDE49C62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7778" b="17295"/>
          <a:stretch/>
        </p:blipFill>
        <p:spPr bwMode="auto">
          <a:xfrm>
            <a:off x="0" y="2107096"/>
            <a:ext cx="12180888" cy="445273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950E43AD-D7A8-B549-80AB-3098EC2F2D7B}"/>
              </a:ext>
            </a:extLst>
          </p:cNvPr>
          <p:cNvSpPr/>
          <p:nvPr/>
        </p:nvSpPr>
        <p:spPr>
          <a:xfrm>
            <a:off x="232504" y="169379"/>
            <a:ext cx="10283095" cy="984885"/>
          </a:xfrm>
          <a:prstGeom prst="rect">
            <a:avLst/>
          </a:prstGeom>
        </p:spPr>
        <p:txBody>
          <a:bodyPr wrap="square">
            <a:spAutoFit/>
          </a:bodyPr>
          <a:lstStyle/>
          <a:p>
            <a:r>
              <a:rPr lang="en-US" sz="2600" dirty="0">
                <a:solidFill>
                  <a:srgbClr val="002060"/>
                </a:solidFill>
              </a:rPr>
              <a:t>For online forms: Show all options if &lt; 6 (unless space is limited)</a:t>
            </a:r>
          </a:p>
          <a:p>
            <a:r>
              <a:rPr lang="en-US" sz="1400" dirty="0">
                <a:solidFill>
                  <a:srgbClr val="292929"/>
                </a:solidFill>
                <a:latin typeface="Calibri" panose="020F0502020204030204" pitchFamily="34" charset="0"/>
                <a:cs typeface="Calibri" panose="020F0502020204030204" pitchFamily="34" charset="0"/>
              </a:rPr>
              <a:t>Dropdown selector requires 2 clicks</a:t>
            </a:r>
            <a:endParaRPr lang="en-US" sz="1400" dirty="0">
              <a:latin typeface="Calibri" panose="020F0502020204030204" pitchFamily="34" charset="0"/>
              <a:cs typeface="Calibri" panose="020F0502020204030204" pitchFamily="34" charset="0"/>
            </a:endParaRPr>
          </a:p>
          <a:p>
            <a:r>
              <a:rPr lang="en-US" dirty="0">
                <a:solidFill>
                  <a:srgbClr val="002060"/>
                </a:solidFill>
              </a:rPr>
              <a:t> </a:t>
            </a:r>
            <a:endParaRPr lang="en-US" dirty="0"/>
          </a:p>
        </p:txBody>
      </p:sp>
    </p:spTree>
    <p:extLst>
      <p:ext uri="{BB962C8B-B14F-4D97-AF65-F5344CB8AC3E}">
        <p14:creationId xmlns:p14="http://schemas.microsoft.com/office/powerpoint/2010/main" val="31428593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Question without numbers">
            <a:extLst>
              <a:ext uri="{FF2B5EF4-FFF2-40B4-BE49-F238E27FC236}">
                <a16:creationId xmlns:a16="http://schemas.microsoft.com/office/drawing/2014/main" id="{3FF609EA-BEC9-7A4E-A732-CD25F8C0CA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14675" y="900229"/>
            <a:ext cx="6615113" cy="2730457"/>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Question with numbers">
            <a:extLst>
              <a:ext uri="{FF2B5EF4-FFF2-40B4-BE49-F238E27FC236}">
                <a16:creationId xmlns:a16="http://schemas.microsoft.com/office/drawing/2014/main" id="{13316B60-41F6-DF42-B973-32ABBDAE79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0037" y="3930651"/>
            <a:ext cx="7034212" cy="290344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CBCECAC-DD9D-4744-B788-90824F5D8967}"/>
              </a:ext>
            </a:extLst>
          </p:cNvPr>
          <p:cNvSpPr/>
          <p:nvPr/>
        </p:nvSpPr>
        <p:spPr>
          <a:xfrm>
            <a:off x="232505" y="169379"/>
            <a:ext cx="8513930" cy="492443"/>
          </a:xfrm>
          <a:prstGeom prst="rect">
            <a:avLst/>
          </a:prstGeom>
        </p:spPr>
        <p:txBody>
          <a:bodyPr wrap="square">
            <a:spAutoFit/>
          </a:bodyPr>
          <a:lstStyle/>
          <a:p>
            <a:r>
              <a:rPr lang="en-US" sz="2600" dirty="0">
                <a:solidFill>
                  <a:srgbClr val="002060"/>
                </a:solidFill>
              </a:rPr>
              <a:t>Number questions and responses</a:t>
            </a:r>
            <a:endParaRPr lang="en-US" sz="2600" dirty="0"/>
          </a:p>
        </p:txBody>
      </p:sp>
      <p:pic>
        <p:nvPicPr>
          <p:cNvPr id="12294" name="Picture 6" descr="Translation with numbers">
            <a:extLst>
              <a:ext uri="{FF2B5EF4-FFF2-40B4-BE49-F238E27FC236}">
                <a16:creationId xmlns:a16="http://schemas.microsoft.com/office/drawing/2014/main" id="{50A31536-EBE7-A345-ACDF-E6F5AAF1025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30317"/>
          <a:stretch/>
        </p:blipFill>
        <p:spPr bwMode="auto">
          <a:xfrm>
            <a:off x="6572250" y="3930650"/>
            <a:ext cx="4901624" cy="29034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66348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descr="formatting">
            <a:extLst>
              <a:ext uri="{FF2B5EF4-FFF2-40B4-BE49-F238E27FC236}">
                <a16:creationId xmlns:a16="http://schemas.microsoft.com/office/drawing/2014/main" id="{9E7DB1EC-5F23-9B4B-BE92-0407DC2C622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51008" y="328613"/>
            <a:ext cx="8007568" cy="6529387"/>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6A63DB39-4ACE-1940-8738-CF5BB8AB9A44}"/>
              </a:ext>
            </a:extLst>
          </p:cNvPr>
          <p:cNvSpPr/>
          <p:nvPr/>
        </p:nvSpPr>
        <p:spPr>
          <a:xfrm>
            <a:off x="232505" y="169379"/>
            <a:ext cx="8513930" cy="492443"/>
          </a:xfrm>
          <a:prstGeom prst="rect">
            <a:avLst/>
          </a:prstGeom>
        </p:spPr>
        <p:txBody>
          <a:bodyPr wrap="square">
            <a:spAutoFit/>
          </a:bodyPr>
          <a:lstStyle/>
          <a:p>
            <a:r>
              <a:rPr lang="en-US" sz="2600" dirty="0">
                <a:solidFill>
                  <a:srgbClr val="002060"/>
                </a:solidFill>
              </a:rPr>
              <a:t>Use Formatting to guide the data collectors</a:t>
            </a:r>
            <a:endParaRPr lang="en-US" sz="2600" dirty="0"/>
          </a:p>
        </p:txBody>
      </p:sp>
      <p:sp>
        <p:nvSpPr>
          <p:cNvPr id="4" name="Rectangle 3">
            <a:extLst>
              <a:ext uri="{FF2B5EF4-FFF2-40B4-BE49-F238E27FC236}">
                <a16:creationId xmlns:a16="http://schemas.microsoft.com/office/drawing/2014/main" id="{A00C9BE4-AE7F-BF40-9C3A-7A2BE5A1716B}"/>
              </a:ext>
            </a:extLst>
          </p:cNvPr>
          <p:cNvSpPr/>
          <p:nvPr/>
        </p:nvSpPr>
        <p:spPr>
          <a:xfrm>
            <a:off x="232505" y="761762"/>
            <a:ext cx="8513930" cy="492443"/>
          </a:xfrm>
          <a:prstGeom prst="rect">
            <a:avLst/>
          </a:prstGeom>
        </p:spPr>
        <p:txBody>
          <a:bodyPr wrap="square">
            <a:spAutoFit/>
          </a:bodyPr>
          <a:lstStyle/>
          <a:p>
            <a:r>
              <a:rPr lang="en-US" sz="2600" dirty="0">
                <a:solidFill>
                  <a:srgbClr val="002060"/>
                </a:solidFill>
              </a:rPr>
              <a:t>Avoid 2x-sided sheets</a:t>
            </a:r>
            <a:endParaRPr lang="en-US" sz="2600" dirty="0"/>
          </a:p>
        </p:txBody>
      </p:sp>
      <p:sp>
        <p:nvSpPr>
          <p:cNvPr id="5" name="Rectangle 4">
            <a:extLst>
              <a:ext uri="{FF2B5EF4-FFF2-40B4-BE49-F238E27FC236}">
                <a16:creationId xmlns:a16="http://schemas.microsoft.com/office/drawing/2014/main" id="{1752BEB3-8183-0246-AB1A-EC54BE8515AE}"/>
              </a:ext>
            </a:extLst>
          </p:cNvPr>
          <p:cNvSpPr/>
          <p:nvPr/>
        </p:nvSpPr>
        <p:spPr>
          <a:xfrm>
            <a:off x="7834992" y="6096238"/>
            <a:ext cx="3209246" cy="492443"/>
          </a:xfrm>
          <a:prstGeom prst="rect">
            <a:avLst/>
          </a:prstGeom>
          <a:solidFill>
            <a:schemeClr val="bg1"/>
          </a:solidFill>
        </p:spPr>
        <p:txBody>
          <a:bodyPr wrap="square">
            <a:spAutoFit/>
          </a:bodyPr>
          <a:lstStyle/>
          <a:p>
            <a:r>
              <a:rPr lang="en-US" sz="2600" dirty="0">
                <a:solidFill>
                  <a:srgbClr val="002060"/>
                </a:solidFill>
              </a:rPr>
              <a:t>Add Collector info</a:t>
            </a:r>
            <a:endParaRPr lang="en-US" sz="2600" dirty="0"/>
          </a:p>
        </p:txBody>
      </p:sp>
      <p:sp>
        <p:nvSpPr>
          <p:cNvPr id="6" name="Rectangle 5">
            <a:extLst>
              <a:ext uri="{FF2B5EF4-FFF2-40B4-BE49-F238E27FC236}">
                <a16:creationId xmlns:a16="http://schemas.microsoft.com/office/drawing/2014/main" id="{B6C88DB9-EAFF-334A-8D24-5F18B40E7250}"/>
              </a:ext>
            </a:extLst>
          </p:cNvPr>
          <p:cNvSpPr/>
          <p:nvPr/>
        </p:nvSpPr>
        <p:spPr>
          <a:xfrm>
            <a:off x="9233748" y="328613"/>
            <a:ext cx="2333625" cy="1292662"/>
          </a:xfrm>
          <a:prstGeom prst="rect">
            <a:avLst/>
          </a:prstGeom>
          <a:solidFill>
            <a:schemeClr val="bg1"/>
          </a:solidFill>
        </p:spPr>
        <p:txBody>
          <a:bodyPr wrap="square">
            <a:spAutoFit/>
          </a:bodyPr>
          <a:lstStyle/>
          <a:p>
            <a:r>
              <a:rPr lang="en-US" sz="2600" dirty="0">
                <a:solidFill>
                  <a:srgbClr val="002060"/>
                </a:solidFill>
              </a:rPr>
              <a:t>Give each sheet a unique ID number</a:t>
            </a:r>
            <a:endParaRPr lang="en-US" sz="2600" dirty="0"/>
          </a:p>
        </p:txBody>
      </p:sp>
    </p:spTree>
    <p:extLst>
      <p:ext uri="{BB962C8B-B14F-4D97-AF65-F5344CB8AC3E}">
        <p14:creationId xmlns:p14="http://schemas.microsoft.com/office/powerpoint/2010/main" val="32333501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15D6C03-FC88-A94F-A593-75426A438CCD}"/>
              </a:ext>
            </a:extLst>
          </p:cNvPr>
          <p:cNvSpPr txBox="1"/>
          <p:nvPr/>
        </p:nvSpPr>
        <p:spPr>
          <a:xfrm>
            <a:off x="1256210" y="665335"/>
            <a:ext cx="10411533" cy="1015663"/>
          </a:xfrm>
          <a:prstGeom prst="rect">
            <a:avLst/>
          </a:prstGeom>
          <a:noFill/>
        </p:spPr>
        <p:txBody>
          <a:bodyPr wrap="square" rtlCol="0">
            <a:spAutoFit/>
          </a:bodyPr>
          <a:lstStyle/>
          <a:p>
            <a:r>
              <a:rPr lang="en-US" sz="6000" dirty="0">
                <a:solidFill>
                  <a:srgbClr val="002060"/>
                </a:solidFill>
              </a:rPr>
              <a:t>How can we be more efficient?</a:t>
            </a:r>
            <a:endParaRPr lang="en-US" sz="6000" dirty="0">
              <a:solidFill>
                <a:srgbClr val="0070C0"/>
              </a:solidFill>
            </a:endParaRPr>
          </a:p>
        </p:txBody>
      </p:sp>
      <p:sp>
        <p:nvSpPr>
          <p:cNvPr id="3" name="TextBox 2">
            <a:extLst>
              <a:ext uri="{FF2B5EF4-FFF2-40B4-BE49-F238E27FC236}">
                <a16:creationId xmlns:a16="http://schemas.microsoft.com/office/drawing/2014/main" id="{B2AB151A-275D-504F-971F-69CCF67D1AB0}"/>
              </a:ext>
            </a:extLst>
          </p:cNvPr>
          <p:cNvSpPr txBox="1"/>
          <p:nvPr/>
        </p:nvSpPr>
        <p:spPr>
          <a:xfrm>
            <a:off x="928010" y="1960742"/>
            <a:ext cx="1389888" cy="646331"/>
          </a:xfrm>
          <a:prstGeom prst="rect">
            <a:avLst/>
          </a:prstGeom>
          <a:noFill/>
          <a:ln>
            <a:solidFill>
              <a:schemeClr val="accent1"/>
            </a:solidFill>
          </a:ln>
        </p:spPr>
        <p:txBody>
          <a:bodyPr wrap="square" rtlCol="0">
            <a:spAutoFit/>
          </a:bodyPr>
          <a:lstStyle/>
          <a:p>
            <a:pPr algn="ctr"/>
            <a:r>
              <a:rPr lang="en-US" dirty="0"/>
              <a:t>Project </a:t>
            </a:r>
          </a:p>
          <a:p>
            <a:pPr algn="ctr"/>
            <a:r>
              <a:rPr lang="en-US" dirty="0"/>
              <a:t>Planning</a:t>
            </a:r>
          </a:p>
        </p:txBody>
      </p:sp>
      <p:sp>
        <p:nvSpPr>
          <p:cNvPr id="4" name="TextBox 3">
            <a:extLst>
              <a:ext uri="{FF2B5EF4-FFF2-40B4-BE49-F238E27FC236}">
                <a16:creationId xmlns:a16="http://schemas.microsoft.com/office/drawing/2014/main" id="{0B7C2FC6-D16E-EF49-9CE0-0D5BA4ECE737}"/>
              </a:ext>
            </a:extLst>
          </p:cNvPr>
          <p:cNvSpPr txBox="1"/>
          <p:nvPr/>
        </p:nvSpPr>
        <p:spPr>
          <a:xfrm>
            <a:off x="2749295" y="2824785"/>
            <a:ext cx="1389888" cy="646331"/>
          </a:xfrm>
          <a:prstGeom prst="rect">
            <a:avLst/>
          </a:prstGeom>
          <a:noFill/>
          <a:ln>
            <a:solidFill>
              <a:schemeClr val="accent1"/>
            </a:solidFill>
          </a:ln>
        </p:spPr>
        <p:txBody>
          <a:bodyPr wrap="square" rtlCol="0">
            <a:spAutoFit/>
          </a:bodyPr>
          <a:lstStyle/>
          <a:p>
            <a:pPr algn="ctr"/>
            <a:r>
              <a:rPr lang="en-US" dirty="0"/>
              <a:t>Data Collection</a:t>
            </a:r>
          </a:p>
        </p:txBody>
      </p:sp>
      <p:sp>
        <p:nvSpPr>
          <p:cNvPr id="5" name="TextBox 4">
            <a:extLst>
              <a:ext uri="{FF2B5EF4-FFF2-40B4-BE49-F238E27FC236}">
                <a16:creationId xmlns:a16="http://schemas.microsoft.com/office/drawing/2014/main" id="{1E4FFDD7-1403-FC4F-873E-AB0EEFBDFDC4}"/>
              </a:ext>
            </a:extLst>
          </p:cNvPr>
          <p:cNvSpPr txBox="1"/>
          <p:nvPr/>
        </p:nvSpPr>
        <p:spPr>
          <a:xfrm>
            <a:off x="4537895" y="3729265"/>
            <a:ext cx="1389888" cy="646331"/>
          </a:xfrm>
          <a:prstGeom prst="rect">
            <a:avLst/>
          </a:prstGeom>
          <a:noFill/>
          <a:ln>
            <a:solidFill>
              <a:schemeClr val="accent1"/>
            </a:solidFill>
          </a:ln>
        </p:spPr>
        <p:txBody>
          <a:bodyPr wrap="square" rtlCol="0">
            <a:spAutoFit/>
          </a:bodyPr>
          <a:lstStyle/>
          <a:p>
            <a:pPr algn="ctr"/>
            <a:r>
              <a:rPr lang="en-US" dirty="0"/>
              <a:t>Data </a:t>
            </a:r>
          </a:p>
          <a:p>
            <a:pPr algn="ctr"/>
            <a:r>
              <a:rPr lang="en-US" dirty="0"/>
              <a:t>Entry</a:t>
            </a:r>
          </a:p>
        </p:txBody>
      </p:sp>
      <p:sp>
        <p:nvSpPr>
          <p:cNvPr id="6" name="TextBox 5">
            <a:extLst>
              <a:ext uri="{FF2B5EF4-FFF2-40B4-BE49-F238E27FC236}">
                <a16:creationId xmlns:a16="http://schemas.microsoft.com/office/drawing/2014/main" id="{6609E0E6-837F-7E4A-A1B0-F3CD70AC507A}"/>
              </a:ext>
            </a:extLst>
          </p:cNvPr>
          <p:cNvSpPr txBox="1"/>
          <p:nvPr/>
        </p:nvSpPr>
        <p:spPr>
          <a:xfrm>
            <a:off x="6285895" y="4430431"/>
            <a:ext cx="1389888" cy="646331"/>
          </a:xfrm>
          <a:prstGeom prst="rect">
            <a:avLst/>
          </a:prstGeom>
          <a:noFill/>
          <a:ln>
            <a:solidFill>
              <a:schemeClr val="accent1"/>
            </a:solidFill>
          </a:ln>
        </p:spPr>
        <p:txBody>
          <a:bodyPr wrap="square" rtlCol="0">
            <a:spAutoFit/>
          </a:bodyPr>
          <a:lstStyle/>
          <a:p>
            <a:pPr algn="ctr"/>
            <a:r>
              <a:rPr lang="en-US" dirty="0"/>
              <a:t>Data </a:t>
            </a:r>
          </a:p>
          <a:p>
            <a:pPr algn="ctr"/>
            <a:r>
              <a:rPr lang="en-US" dirty="0"/>
              <a:t>Correction</a:t>
            </a:r>
          </a:p>
        </p:txBody>
      </p:sp>
      <p:sp>
        <p:nvSpPr>
          <p:cNvPr id="7" name="TextBox 6">
            <a:extLst>
              <a:ext uri="{FF2B5EF4-FFF2-40B4-BE49-F238E27FC236}">
                <a16:creationId xmlns:a16="http://schemas.microsoft.com/office/drawing/2014/main" id="{6A4E4BA1-D594-B04A-983D-96EB544F953B}"/>
              </a:ext>
            </a:extLst>
          </p:cNvPr>
          <p:cNvSpPr txBox="1"/>
          <p:nvPr/>
        </p:nvSpPr>
        <p:spPr>
          <a:xfrm>
            <a:off x="8119446" y="5136199"/>
            <a:ext cx="1804416" cy="646331"/>
          </a:xfrm>
          <a:prstGeom prst="rect">
            <a:avLst/>
          </a:prstGeom>
          <a:noFill/>
          <a:ln>
            <a:solidFill>
              <a:schemeClr val="accent1"/>
            </a:solidFill>
          </a:ln>
        </p:spPr>
        <p:txBody>
          <a:bodyPr wrap="square" rtlCol="0">
            <a:spAutoFit/>
          </a:bodyPr>
          <a:lstStyle/>
          <a:p>
            <a:pPr algn="ctr"/>
            <a:r>
              <a:rPr lang="en-US" dirty="0"/>
              <a:t>Data Organizing for Analysis</a:t>
            </a:r>
          </a:p>
        </p:txBody>
      </p:sp>
      <p:sp>
        <p:nvSpPr>
          <p:cNvPr id="10" name="TextBox 9">
            <a:extLst>
              <a:ext uri="{FF2B5EF4-FFF2-40B4-BE49-F238E27FC236}">
                <a16:creationId xmlns:a16="http://schemas.microsoft.com/office/drawing/2014/main" id="{14065F83-5396-3943-B6CA-CCE0A1AD3392}"/>
              </a:ext>
            </a:extLst>
          </p:cNvPr>
          <p:cNvSpPr txBox="1"/>
          <p:nvPr/>
        </p:nvSpPr>
        <p:spPr>
          <a:xfrm>
            <a:off x="10338815" y="5817023"/>
            <a:ext cx="1328928" cy="656951"/>
          </a:xfrm>
          <a:prstGeom prst="rect">
            <a:avLst/>
          </a:prstGeom>
          <a:noFill/>
          <a:ln>
            <a:solidFill>
              <a:schemeClr val="accent1"/>
            </a:solidFill>
          </a:ln>
        </p:spPr>
        <p:txBody>
          <a:bodyPr wrap="square" rtlCol="0">
            <a:spAutoFit/>
          </a:bodyPr>
          <a:lstStyle/>
          <a:p>
            <a:pPr algn="ctr"/>
            <a:r>
              <a:rPr lang="en-US" dirty="0"/>
              <a:t>Data Analysis</a:t>
            </a:r>
          </a:p>
        </p:txBody>
      </p:sp>
      <p:cxnSp>
        <p:nvCxnSpPr>
          <p:cNvPr id="14" name="Straight Arrow Connector 13">
            <a:extLst>
              <a:ext uri="{FF2B5EF4-FFF2-40B4-BE49-F238E27FC236}">
                <a16:creationId xmlns:a16="http://schemas.microsoft.com/office/drawing/2014/main" id="{627A91EA-AC60-6E49-B7ED-BD0F662A4DB3}"/>
              </a:ext>
            </a:extLst>
          </p:cNvPr>
          <p:cNvCxnSpPr>
            <a:cxnSpLocks/>
          </p:cNvCxnSpPr>
          <p:nvPr/>
        </p:nvCxnSpPr>
        <p:spPr>
          <a:xfrm>
            <a:off x="2317898" y="2607073"/>
            <a:ext cx="431397" cy="540877"/>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9225EA77-0B6A-7946-BEA2-80A0E3E2EB7A}"/>
              </a:ext>
            </a:extLst>
          </p:cNvPr>
          <p:cNvCxnSpPr>
            <a:cxnSpLocks/>
          </p:cNvCxnSpPr>
          <p:nvPr/>
        </p:nvCxnSpPr>
        <p:spPr>
          <a:xfrm>
            <a:off x="4139183" y="3479295"/>
            <a:ext cx="419955" cy="494835"/>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82CD6136-9499-6748-9815-CFA9946C73B3}"/>
              </a:ext>
            </a:extLst>
          </p:cNvPr>
          <p:cNvCxnSpPr>
            <a:cxnSpLocks/>
          </p:cNvCxnSpPr>
          <p:nvPr/>
        </p:nvCxnSpPr>
        <p:spPr>
          <a:xfrm>
            <a:off x="5927783" y="4430431"/>
            <a:ext cx="358112" cy="306164"/>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CDCC63D1-5884-C145-B56C-FBEC386F99F8}"/>
              </a:ext>
            </a:extLst>
          </p:cNvPr>
          <p:cNvCxnSpPr>
            <a:cxnSpLocks/>
            <a:endCxn id="7" idx="1"/>
          </p:cNvCxnSpPr>
          <p:nvPr/>
        </p:nvCxnSpPr>
        <p:spPr>
          <a:xfrm>
            <a:off x="7675783" y="5076762"/>
            <a:ext cx="443663" cy="382603"/>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CE313C69-3EC6-A548-8EFB-585A6F696A62}"/>
              </a:ext>
            </a:extLst>
          </p:cNvPr>
          <p:cNvCxnSpPr>
            <a:cxnSpLocks/>
            <a:endCxn id="10" idx="1"/>
          </p:cNvCxnSpPr>
          <p:nvPr/>
        </p:nvCxnSpPr>
        <p:spPr>
          <a:xfrm>
            <a:off x="9923862" y="5782530"/>
            <a:ext cx="414953" cy="362969"/>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42A06B45-7846-404F-B22C-0F0AE423785C}"/>
              </a:ext>
            </a:extLst>
          </p:cNvPr>
          <p:cNvSpPr/>
          <p:nvPr/>
        </p:nvSpPr>
        <p:spPr>
          <a:xfrm>
            <a:off x="4989715" y="3471116"/>
            <a:ext cx="507491" cy="369332"/>
          </a:xfrm>
          <a:prstGeom prst="rect">
            <a:avLst/>
          </a:prstGeom>
        </p:spPr>
        <p:txBody>
          <a:bodyPr wrap="square">
            <a:spAutoFit/>
          </a:bodyPr>
          <a:lstStyle/>
          <a:p>
            <a:pPr algn="ctr"/>
            <a:r>
              <a:rPr lang="en-US" dirty="0"/>
              <a:t>*</a:t>
            </a:r>
          </a:p>
        </p:txBody>
      </p:sp>
      <p:sp>
        <p:nvSpPr>
          <p:cNvPr id="23" name="Rectangle 22">
            <a:extLst>
              <a:ext uri="{FF2B5EF4-FFF2-40B4-BE49-F238E27FC236}">
                <a16:creationId xmlns:a16="http://schemas.microsoft.com/office/drawing/2014/main" id="{0DB8B43F-1EFE-7A4F-9C49-AE17E59EA6CB}"/>
              </a:ext>
            </a:extLst>
          </p:cNvPr>
          <p:cNvSpPr/>
          <p:nvPr/>
        </p:nvSpPr>
        <p:spPr>
          <a:xfrm>
            <a:off x="6727093" y="4061099"/>
            <a:ext cx="507491" cy="369332"/>
          </a:xfrm>
          <a:prstGeom prst="rect">
            <a:avLst/>
          </a:prstGeom>
        </p:spPr>
        <p:txBody>
          <a:bodyPr wrap="square">
            <a:spAutoFit/>
          </a:bodyPr>
          <a:lstStyle/>
          <a:p>
            <a:pPr algn="ctr"/>
            <a:r>
              <a:rPr lang="en-US" dirty="0"/>
              <a:t>*</a:t>
            </a:r>
          </a:p>
        </p:txBody>
      </p:sp>
      <p:sp>
        <p:nvSpPr>
          <p:cNvPr id="25" name="Rectangle 24">
            <a:extLst>
              <a:ext uri="{FF2B5EF4-FFF2-40B4-BE49-F238E27FC236}">
                <a16:creationId xmlns:a16="http://schemas.microsoft.com/office/drawing/2014/main" id="{AF8EB227-0318-2B40-9325-E7D4822D05BA}"/>
              </a:ext>
            </a:extLst>
          </p:cNvPr>
          <p:cNvSpPr/>
          <p:nvPr/>
        </p:nvSpPr>
        <p:spPr>
          <a:xfrm>
            <a:off x="8767908" y="4784316"/>
            <a:ext cx="507491" cy="369332"/>
          </a:xfrm>
          <a:prstGeom prst="rect">
            <a:avLst/>
          </a:prstGeom>
        </p:spPr>
        <p:txBody>
          <a:bodyPr wrap="square">
            <a:spAutoFit/>
          </a:bodyPr>
          <a:lstStyle/>
          <a:p>
            <a:pPr algn="ctr"/>
            <a:r>
              <a:rPr lang="en-US" dirty="0"/>
              <a:t>*</a:t>
            </a:r>
          </a:p>
        </p:txBody>
      </p:sp>
      <p:sp>
        <p:nvSpPr>
          <p:cNvPr id="45" name="Rectangle 44">
            <a:extLst>
              <a:ext uri="{FF2B5EF4-FFF2-40B4-BE49-F238E27FC236}">
                <a16:creationId xmlns:a16="http://schemas.microsoft.com/office/drawing/2014/main" id="{D074D6C8-020A-4846-8EBA-670976C0C662}"/>
              </a:ext>
            </a:extLst>
          </p:cNvPr>
          <p:cNvSpPr/>
          <p:nvPr/>
        </p:nvSpPr>
        <p:spPr>
          <a:xfrm>
            <a:off x="10749533" y="5485661"/>
            <a:ext cx="507491" cy="369332"/>
          </a:xfrm>
          <a:prstGeom prst="rect">
            <a:avLst/>
          </a:prstGeom>
        </p:spPr>
        <p:txBody>
          <a:bodyPr wrap="square">
            <a:spAutoFit/>
          </a:bodyPr>
          <a:lstStyle/>
          <a:p>
            <a:pPr algn="ctr"/>
            <a:r>
              <a:rPr lang="en-US" dirty="0"/>
              <a:t>*</a:t>
            </a:r>
          </a:p>
        </p:txBody>
      </p:sp>
    </p:spTree>
    <p:extLst>
      <p:ext uri="{BB962C8B-B14F-4D97-AF65-F5344CB8AC3E}">
        <p14:creationId xmlns:p14="http://schemas.microsoft.com/office/powerpoint/2010/main" val="124459275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DEE81CB-7A1A-EE42-B9C7-B10781453634}"/>
              </a:ext>
            </a:extLst>
          </p:cNvPr>
          <p:cNvSpPr/>
          <p:nvPr/>
        </p:nvSpPr>
        <p:spPr>
          <a:xfrm>
            <a:off x="726212" y="229164"/>
            <a:ext cx="4856162" cy="2893100"/>
          </a:xfrm>
          <a:prstGeom prst="rect">
            <a:avLst/>
          </a:prstGeom>
        </p:spPr>
        <p:txBody>
          <a:bodyPr wrap="square">
            <a:spAutoFit/>
          </a:bodyPr>
          <a:lstStyle/>
          <a:p>
            <a:pPr marL="742950" indent="-742950">
              <a:buAutoNum type="arabicPeriod"/>
            </a:pPr>
            <a:r>
              <a:rPr lang="en-US" sz="4000" dirty="0">
                <a:solidFill>
                  <a:srgbClr val="002060"/>
                </a:solidFill>
              </a:rPr>
              <a:t>Reduce Cognitive Overload </a:t>
            </a:r>
            <a:r>
              <a:rPr lang="en-US" sz="2200" dirty="0">
                <a:solidFill>
                  <a:srgbClr val="002060"/>
                </a:solidFill>
              </a:rPr>
              <a:t>(aka keep it simple)</a:t>
            </a:r>
          </a:p>
          <a:p>
            <a:pPr marL="742950" indent="-742950">
              <a:buAutoNum type="arabicPeriod"/>
            </a:pPr>
            <a:r>
              <a:rPr lang="en-US" sz="4000" dirty="0">
                <a:solidFill>
                  <a:srgbClr val="002060"/>
                </a:solidFill>
              </a:rPr>
              <a:t>Write as little as possible</a:t>
            </a:r>
            <a:endParaRPr lang="en-US" sz="4000" dirty="0"/>
          </a:p>
        </p:txBody>
      </p:sp>
    </p:spTree>
    <p:extLst>
      <p:ext uri="{BB962C8B-B14F-4D97-AF65-F5344CB8AC3E}">
        <p14:creationId xmlns:p14="http://schemas.microsoft.com/office/powerpoint/2010/main" val="35928066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BD084D2-46A3-FD46-A255-28654D04C236}"/>
              </a:ext>
            </a:extLst>
          </p:cNvPr>
          <p:cNvSpPr txBox="1"/>
          <p:nvPr/>
        </p:nvSpPr>
        <p:spPr>
          <a:xfrm>
            <a:off x="1538498" y="56945"/>
            <a:ext cx="9115003" cy="1015663"/>
          </a:xfrm>
          <a:prstGeom prst="rect">
            <a:avLst/>
          </a:prstGeom>
          <a:noFill/>
        </p:spPr>
        <p:txBody>
          <a:bodyPr wrap="square" rtlCol="0">
            <a:spAutoFit/>
          </a:bodyPr>
          <a:lstStyle/>
          <a:p>
            <a:pPr algn="ctr"/>
            <a:r>
              <a:rPr lang="en-US" sz="6000" dirty="0">
                <a:solidFill>
                  <a:srgbClr val="002060"/>
                </a:solidFill>
              </a:rPr>
              <a:t>Assignment</a:t>
            </a:r>
            <a:endParaRPr lang="en-US" sz="6000" dirty="0">
              <a:solidFill>
                <a:srgbClr val="0070C0"/>
              </a:solidFill>
            </a:endParaRPr>
          </a:p>
        </p:txBody>
      </p:sp>
      <p:sp>
        <p:nvSpPr>
          <p:cNvPr id="3" name="TextBox 2">
            <a:extLst>
              <a:ext uri="{FF2B5EF4-FFF2-40B4-BE49-F238E27FC236}">
                <a16:creationId xmlns:a16="http://schemas.microsoft.com/office/drawing/2014/main" id="{2C4861BA-5EC9-914A-91F2-A123A12034E7}"/>
              </a:ext>
            </a:extLst>
          </p:cNvPr>
          <p:cNvSpPr txBox="1"/>
          <p:nvPr/>
        </p:nvSpPr>
        <p:spPr>
          <a:xfrm>
            <a:off x="481011" y="1538076"/>
            <a:ext cx="6619877" cy="6217087"/>
          </a:xfrm>
          <a:prstGeom prst="rect">
            <a:avLst/>
          </a:prstGeom>
          <a:noFill/>
        </p:spPr>
        <p:txBody>
          <a:bodyPr wrap="square" rtlCol="0">
            <a:spAutoFit/>
          </a:bodyPr>
          <a:lstStyle/>
          <a:p>
            <a:pPr marL="1143000" indent="-1143000">
              <a:buAutoNum type="arabicPeriod"/>
            </a:pPr>
            <a:r>
              <a:rPr lang="en-US" sz="3000" dirty="0">
                <a:solidFill>
                  <a:srgbClr val="002060"/>
                </a:solidFill>
              </a:rPr>
              <a:t>Redo your paper data form</a:t>
            </a:r>
          </a:p>
          <a:p>
            <a:pPr marL="1143000" indent="-1143000">
              <a:buAutoNum type="arabicPeriod"/>
            </a:pPr>
            <a:r>
              <a:rPr lang="en-US" sz="3000" dirty="0">
                <a:solidFill>
                  <a:srgbClr val="002060"/>
                </a:solidFill>
              </a:rPr>
              <a:t>Create a Google Form to enter the data</a:t>
            </a:r>
          </a:p>
          <a:p>
            <a:pPr marL="1143000" indent="-1143000">
              <a:buAutoNum type="arabicPeriod"/>
            </a:pPr>
            <a:r>
              <a:rPr lang="en-US" sz="3000" dirty="0">
                <a:solidFill>
                  <a:srgbClr val="002060"/>
                </a:solidFill>
              </a:rPr>
              <a:t>Send me: </a:t>
            </a:r>
          </a:p>
          <a:p>
            <a:pPr marL="2514600" lvl="3" indent="-1143000">
              <a:buFont typeface="+mj-lt"/>
              <a:buAutoNum type="alphaLcPeriod"/>
            </a:pPr>
            <a:r>
              <a:rPr lang="en-US" sz="3000" dirty="0">
                <a:solidFill>
                  <a:srgbClr val="002060"/>
                </a:solidFill>
              </a:rPr>
              <a:t>the original form</a:t>
            </a:r>
          </a:p>
          <a:p>
            <a:pPr marL="2514600" lvl="3" indent="-1143000">
              <a:buFont typeface="+mj-lt"/>
              <a:buAutoNum type="alphaLcPeriod"/>
            </a:pPr>
            <a:r>
              <a:rPr lang="en-US" sz="3000" dirty="0">
                <a:solidFill>
                  <a:srgbClr val="002060"/>
                </a:solidFill>
              </a:rPr>
              <a:t>the revised one</a:t>
            </a:r>
          </a:p>
          <a:p>
            <a:pPr marL="2514600" lvl="3" indent="-1143000">
              <a:buFont typeface="+mj-lt"/>
              <a:buAutoNum type="alphaLcPeriod"/>
            </a:pPr>
            <a:r>
              <a:rPr lang="en-US" sz="3000" dirty="0">
                <a:solidFill>
                  <a:srgbClr val="002060"/>
                </a:solidFill>
              </a:rPr>
              <a:t>A link to the google form</a:t>
            </a:r>
          </a:p>
          <a:p>
            <a:pPr marL="514350" indent="-514350">
              <a:buFont typeface="+mj-lt"/>
              <a:buAutoNum type="arabicPeriod"/>
            </a:pPr>
            <a:endParaRPr lang="en-US" sz="3000" dirty="0">
              <a:solidFill>
                <a:srgbClr val="002060"/>
              </a:solidFill>
            </a:endParaRPr>
          </a:p>
          <a:p>
            <a:pPr marL="514350" indent="-514350">
              <a:buFont typeface="+mj-lt"/>
              <a:buAutoNum type="arabicPeriod"/>
            </a:pPr>
            <a:r>
              <a:rPr lang="en-US" sz="3200" dirty="0">
                <a:solidFill>
                  <a:srgbClr val="002060"/>
                </a:solidFill>
              </a:rPr>
              <a:t>If you don’t have one,  you can do the assignment with the Line Transect Sheet”</a:t>
            </a:r>
          </a:p>
          <a:p>
            <a:endParaRPr lang="en-US" sz="3200" dirty="0">
              <a:solidFill>
                <a:srgbClr val="002060"/>
              </a:solidFill>
            </a:endParaRPr>
          </a:p>
          <a:p>
            <a:endParaRPr lang="en-US" sz="3000" dirty="0">
              <a:solidFill>
                <a:srgbClr val="002060"/>
              </a:solidFill>
            </a:endParaRPr>
          </a:p>
        </p:txBody>
      </p:sp>
      <p:pic>
        <p:nvPicPr>
          <p:cNvPr id="6" name="Picture 5">
            <a:extLst>
              <a:ext uri="{FF2B5EF4-FFF2-40B4-BE49-F238E27FC236}">
                <a16:creationId xmlns:a16="http://schemas.microsoft.com/office/drawing/2014/main" id="{34D46584-A8A3-F946-8F4E-E15C5CED691E}"/>
              </a:ext>
            </a:extLst>
          </p:cNvPr>
          <p:cNvPicPr>
            <a:picLocks noChangeAspect="1"/>
          </p:cNvPicPr>
          <p:nvPr/>
        </p:nvPicPr>
        <p:blipFill rotWithShape="1">
          <a:blip r:embed="rId2"/>
          <a:srcRect l="20666" t="28740" r="13333" b="14074"/>
          <a:stretch/>
        </p:blipFill>
        <p:spPr>
          <a:xfrm>
            <a:off x="7534274" y="3831264"/>
            <a:ext cx="4657725" cy="3026736"/>
          </a:xfrm>
          <a:prstGeom prst="rect">
            <a:avLst/>
          </a:prstGeom>
        </p:spPr>
      </p:pic>
    </p:spTree>
    <p:extLst>
      <p:ext uri="{BB962C8B-B14F-4D97-AF65-F5344CB8AC3E}">
        <p14:creationId xmlns:p14="http://schemas.microsoft.com/office/powerpoint/2010/main" val="24175138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640F768-5BCE-9747-BDF1-4692ED4C26D1}"/>
              </a:ext>
            </a:extLst>
          </p:cNvPr>
          <p:cNvPicPr>
            <a:picLocks noChangeAspect="1"/>
          </p:cNvPicPr>
          <p:nvPr/>
        </p:nvPicPr>
        <p:blipFill rotWithShape="1">
          <a:blip r:embed="rId2"/>
          <a:srcRect l="20666" t="28740" r="13333" b="14074"/>
          <a:stretch/>
        </p:blipFill>
        <p:spPr>
          <a:xfrm>
            <a:off x="0" y="276447"/>
            <a:ext cx="10510294" cy="6829920"/>
          </a:xfrm>
          <a:prstGeom prst="rect">
            <a:avLst/>
          </a:prstGeom>
        </p:spPr>
      </p:pic>
      <p:pic>
        <p:nvPicPr>
          <p:cNvPr id="5" name="Picture 4">
            <a:extLst>
              <a:ext uri="{FF2B5EF4-FFF2-40B4-BE49-F238E27FC236}">
                <a16:creationId xmlns:a16="http://schemas.microsoft.com/office/drawing/2014/main" id="{353DC3F6-54D9-C540-BAF6-8879772B7FAD}"/>
              </a:ext>
            </a:extLst>
          </p:cNvPr>
          <p:cNvPicPr>
            <a:picLocks noChangeAspect="1"/>
          </p:cNvPicPr>
          <p:nvPr/>
        </p:nvPicPr>
        <p:blipFill rotWithShape="1">
          <a:blip r:embed="rId3"/>
          <a:srcRect l="31146" t="3704" r="14632" b="27259"/>
          <a:stretch/>
        </p:blipFill>
        <p:spPr>
          <a:xfrm>
            <a:off x="10324740" y="5074920"/>
            <a:ext cx="1867259" cy="1783080"/>
          </a:xfrm>
          <a:prstGeom prst="rect">
            <a:avLst/>
          </a:prstGeom>
        </p:spPr>
      </p:pic>
    </p:spTree>
    <p:extLst>
      <p:ext uri="{BB962C8B-B14F-4D97-AF65-F5344CB8AC3E}">
        <p14:creationId xmlns:p14="http://schemas.microsoft.com/office/powerpoint/2010/main" val="45991850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3D57935-A41B-594B-A7F1-0FD0E516A1A1}"/>
              </a:ext>
            </a:extLst>
          </p:cNvPr>
          <p:cNvPicPr>
            <a:picLocks noChangeAspect="1"/>
          </p:cNvPicPr>
          <p:nvPr/>
        </p:nvPicPr>
        <p:blipFill>
          <a:blip r:embed="rId2"/>
          <a:stretch>
            <a:fillRect/>
          </a:stretch>
        </p:blipFill>
        <p:spPr>
          <a:xfrm>
            <a:off x="-128377" y="0"/>
            <a:ext cx="6779473" cy="6858000"/>
          </a:xfrm>
          <a:prstGeom prst="rect">
            <a:avLst/>
          </a:prstGeom>
        </p:spPr>
      </p:pic>
      <p:sp>
        <p:nvSpPr>
          <p:cNvPr id="2" name="Rectangle 1">
            <a:extLst>
              <a:ext uri="{FF2B5EF4-FFF2-40B4-BE49-F238E27FC236}">
                <a16:creationId xmlns:a16="http://schemas.microsoft.com/office/drawing/2014/main" id="{9762D81C-9884-3944-8AF4-2390EDB2B54D}"/>
              </a:ext>
            </a:extLst>
          </p:cNvPr>
          <p:cNvSpPr/>
          <p:nvPr/>
        </p:nvSpPr>
        <p:spPr>
          <a:xfrm>
            <a:off x="6651096" y="6031914"/>
            <a:ext cx="4443984" cy="646331"/>
          </a:xfrm>
          <a:prstGeom prst="rect">
            <a:avLst/>
          </a:prstGeom>
        </p:spPr>
        <p:txBody>
          <a:bodyPr wrap="square">
            <a:spAutoFit/>
          </a:bodyPr>
          <a:lstStyle/>
          <a:p>
            <a:r>
              <a:rPr lang="en-US" dirty="0">
                <a:hlinkClick r:id="rId3"/>
              </a:rPr>
              <a:t>https://www.qld.gov.au/__data/assets/pdf_file/0030/68259/fauna-survey-datasheets.pdf</a:t>
            </a:r>
            <a:r>
              <a:rPr lang="en-US" dirty="0"/>
              <a:t> </a:t>
            </a:r>
          </a:p>
        </p:txBody>
      </p:sp>
    </p:spTree>
    <p:extLst>
      <p:ext uri="{BB962C8B-B14F-4D97-AF65-F5344CB8AC3E}">
        <p14:creationId xmlns:p14="http://schemas.microsoft.com/office/powerpoint/2010/main" val="358279782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E3AA635-9A2A-D04B-B5AE-E673848935F8}"/>
              </a:ext>
            </a:extLst>
          </p:cNvPr>
          <p:cNvPicPr>
            <a:picLocks noChangeAspect="1"/>
          </p:cNvPicPr>
          <p:nvPr/>
        </p:nvPicPr>
        <p:blipFill>
          <a:blip r:embed="rId2"/>
          <a:stretch>
            <a:fillRect/>
          </a:stretch>
        </p:blipFill>
        <p:spPr>
          <a:xfrm>
            <a:off x="6388069" y="0"/>
            <a:ext cx="5372100" cy="6858000"/>
          </a:xfrm>
          <a:prstGeom prst="rect">
            <a:avLst/>
          </a:prstGeom>
          <a:ln>
            <a:solidFill>
              <a:schemeClr val="accent1"/>
            </a:solidFill>
          </a:ln>
        </p:spPr>
      </p:pic>
      <p:pic>
        <p:nvPicPr>
          <p:cNvPr id="5" name="Picture 4">
            <a:extLst>
              <a:ext uri="{FF2B5EF4-FFF2-40B4-BE49-F238E27FC236}">
                <a16:creationId xmlns:a16="http://schemas.microsoft.com/office/drawing/2014/main" id="{871104CA-6FD3-F04A-8476-26E0510BD6B7}"/>
              </a:ext>
            </a:extLst>
          </p:cNvPr>
          <p:cNvPicPr>
            <a:picLocks noChangeAspect="1"/>
          </p:cNvPicPr>
          <p:nvPr/>
        </p:nvPicPr>
        <p:blipFill>
          <a:blip r:embed="rId3"/>
          <a:stretch>
            <a:fillRect/>
          </a:stretch>
        </p:blipFill>
        <p:spPr>
          <a:xfrm>
            <a:off x="863569" y="0"/>
            <a:ext cx="5372100" cy="6858000"/>
          </a:xfrm>
          <a:prstGeom prst="rect">
            <a:avLst/>
          </a:prstGeom>
          <a:ln>
            <a:solidFill>
              <a:schemeClr val="accent1"/>
            </a:solidFill>
          </a:ln>
        </p:spPr>
      </p:pic>
    </p:spTree>
    <p:extLst>
      <p:ext uri="{BB962C8B-B14F-4D97-AF65-F5344CB8AC3E}">
        <p14:creationId xmlns:p14="http://schemas.microsoft.com/office/powerpoint/2010/main" val="2021995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7957DB6-1EA0-1942-91DD-FC90A34FDFC3}"/>
              </a:ext>
            </a:extLst>
          </p:cNvPr>
          <p:cNvPicPr>
            <a:picLocks noChangeAspect="1"/>
          </p:cNvPicPr>
          <p:nvPr/>
        </p:nvPicPr>
        <p:blipFill>
          <a:blip r:embed="rId2"/>
          <a:stretch>
            <a:fillRect/>
          </a:stretch>
        </p:blipFill>
        <p:spPr>
          <a:xfrm>
            <a:off x="0" y="0"/>
            <a:ext cx="5331092" cy="6858000"/>
          </a:xfrm>
          <a:prstGeom prst="rect">
            <a:avLst/>
          </a:prstGeom>
        </p:spPr>
      </p:pic>
      <p:sp>
        <p:nvSpPr>
          <p:cNvPr id="4" name="Rectangle 3">
            <a:extLst>
              <a:ext uri="{FF2B5EF4-FFF2-40B4-BE49-F238E27FC236}">
                <a16:creationId xmlns:a16="http://schemas.microsoft.com/office/drawing/2014/main" id="{465B8A03-0BEB-724F-AFC0-42CBA355F854}"/>
              </a:ext>
            </a:extLst>
          </p:cNvPr>
          <p:cNvSpPr/>
          <p:nvPr/>
        </p:nvSpPr>
        <p:spPr>
          <a:xfrm>
            <a:off x="387667" y="6315379"/>
            <a:ext cx="6096000" cy="646331"/>
          </a:xfrm>
          <a:prstGeom prst="rect">
            <a:avLst/>
          </a:prstGeom>
        </p:spPr>
        <p:txBody>
          <a:bodyPr>
            <a:spAutoFit/>
          </a:bodyPr>
          <a:lstStyle/>
          <a:p>
            <a:r>
              <a:rPr lang="en-US" dirty="0"/>
              <a:t>https://</a:t>
            </a:r>
            <a:r>
              <a:rPr lang="en-US" dirty="0" err="1"/>
              <a:t>www.sagepub.com</a:t>
            </a:r>
            <a:r>
              <a:rPr lang="en-US" dirty="0"/>
              <a:t>/sites/default/files/</a:t>
            </a:r>
            <a:r>
              <a:rPr lang="en-US" dirty="0" err="1"/>
              <a:t>upm</a:t>
            </a:r>
            <a:r>
              <a:rPr lang="en-US" dirty="0"/>
              <a:t>-binaries/48454_ch_3.pdf</a:t>
            </a:r>
          </a:p>
        </p:txBody>
      </p:sp>
      <p:pic>
        <p:nvPicPr>
          <p:cNvPr id="5" name="Picture 6" descr="FREE 11+ Sample Generic Employment Application Forms in PDF | MS Word">
            <a:extLst>
              <a:ext uri="{FF2B5EF4-FFF2-40B4-BE49-F238E27FC236}">
                <a16:creationId xmlns:a16="http://schemas.microsoft.com/office/drawing/2014/main" id="{CC56E90B-16DA-8447-A3DA-0E2304AD49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69951" y="0"/>
            <a:ext cx="563721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859660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BD084D2-46A3-FD46-A255-28654D04C236}"/>
              </a:ext>
            </a:extLst>
          </p:cNvPr>
          <p:cNvSpPr txBox="1"/>
          <p:nvPr/>
        </p:nvSpPr>
        <p:spPr>
          <a:xfrm>
            <a:off x="1693205" y="0"/>
            <a:ext cx="9115003" cy="3785652"/>
          </a:xfrm>
          <a:prstGeom prst="rect">
            <a:avLst/>
          </a:prstGeom>
          <a:noFill/>
        </p:spPr>
        <p:txBody>
          <a:bodyPr wrap="square" rtlCol="0">
            <a:spAutoFit/>
          </a:bodyPr>
          <a:lstStyle/>
          <a:p>
            <a:pPr algn="ctr"/>
            <a:r>
              <a:rPr lang="en-US" sz="6000" dirty="0">
                <a:solidFill>
                  <a:srgbClr val="002060"/>
                </a:solidFill>
              </a:rPr>
              <a:t>Format Data Sheets (paper or digital) to simplify data collection, minimize errors, and simplify data entry</a:t>
            </a:r>
            <a:endParaRPr lang="en-US" sz="6000" dirty="0">
              <a:solidFill>
                <a:srgbClr val="0070C0"/>
              </a:solidFill>
            </a:endParaRPr>
          </a:p>
        </p:txBody>
      </p:sp>
      <p:sp>
        <p:nvSpPr>
          <p:cNvPr id="2" name="TextBox 1">
            <a:extLst>
              <a:ext uri="{FF2B5EF4-FFF2-40B4-BE49-F238E27FC236}">
                <a16:creationId xmlns:a16="http://schemas.microsoft.com/office/drawing/2014/main" id="{5FC2BC3B-DFDA-6246-A520-3F83BEACA3AA}"/>
              </a:ext>
            </a:extLst>
          </p:cNvPr>
          <p:cNvSpPr txBox="1"/>
          <p:nvPr/>
        </p:nvSpPr>
        <p:spPr>
          <a:xfrm>
            <a:off x="128016" y="4244606"/>
            <a:ext cx="5138928" cy="2185214"/>
          </a:xfrm>
          <a:prstGeom prst="rect">
            <a:avLst/>
          </a:prstGeom>
          <a:noFill/>
        </p:spPr>
        <p:txBody>
          <a:bodyPr wrap="square" rtlCol="0">
            <a:spAutoFit/>
          </a:bodyPr>
          <a:lstStyle/>
          <a:p>
            <a:r>
              <a:rPr lang="en-US" sz="3400" dirty="0"/>
              <a:t>Options</a:t>
            </a:r>
          </a:p>
          <a:p>
            <a:r>
              <a:rPr lang="en-US" sz="3400" dirty="0"/>
              <a:t>Constraints</a:t>
            </a:r>
          </a:p>
          <a:p>
            <a:r>
              <a:rPr lang="en-US" sz="3400" dirty="0"/>
              <a:t>Validation</a:t>
            </a:r>
          </a:p>
          <a:p>
            <a:r>
              <a:rPr lang="en-US" sz="3400" dirty="0"/>
              <a:t>Formatting</a:t>
            </a:r>
          </a:p>
        </p:txBody>
      </p:sp>
      <p:sp>
        <p:nvSpPr>
          <p:cNvPr id="3" name="Rectangle 2">
            <a:extLst>
              <a:ext uri="{FF2B5EF4-FFF2-40B4-BE49-F238E27FC236}">
                <a16:creationId xmlns:a16="http://schemas.microsoft.com/office/drawing/2014/main" id="{BD08D29D-D95B-1E4F-8F8A-83A9A46D78E8}"/>
              </a:ext>
            </a:extLst>
          </p:cNvPr>
          <p:cNvSpPr/>
          <p:nvPr/>
        </p:nvSpPr>
        <p:spPr>
          <a:xfrm>
            <a:off x="3404616" y="4244606"/>
            <a:ext cx="6096000" cy="1661993"/>
          </a:xfrm>
          <a:prstGeom prst="rect">
            <a:avLst/>
          </a:prstGeom>
        </p:spPr>
        <p:txBody>
          <a:bodyPr>
            <a:spAutoFit/>
          </a:bodyPr>
          <a:lstStyle/>
          <a:p>
            <a:pPr lvl="0"/>
            <a:r>
              <a:rPr lang="en-US" sz="3400" dirty="0">
                <a:solidFill>
                  <a:prstClr val="black"/>
                </a:solidFill>
              </a:rPr>
              <a:t>Codes / Minimize Writing</a:t>
            </a:r>
          </a:p>
          <a:p>
            <a:pPr lvl="0"/>
            <a:r>
              <a:rPr lang="en-US" sz="3400" dirty="0">
                <a:solidFill>
                  <a:prstClr val="black"/>
                </a:solidFill>
              </a:rPr>
              <a:t>Large Text, White Space </a:t>
            </a:r>
          </a:p>
          <a:p>
            <a:pPr lvl="0"/>
            <a:r>
              <a:rPr lang="en-US" sz="3400" dirty="0">
                <a:solidFill>
                  <a:prstClr val="black"/>
                </a:solidFill>
              </a:rPr>
              <a:t>Few Columns </a:t>
            </a:r>
          </a:p>
        </p:txBody>
      </p:sp>
      <p:sp>
        <p:nvSpPr>
          <p:cNvPr id="4" name="Rectangle 3">
            <a:extLst>
              <a:ext uri="{FF2B5EF4-FFF2-40B4-BE49-F238E27FC236}">
                <a16:creationId xmlns:a16="http://schemas.microsoft.com/office/drawing/2014/main" id="{6FD80F08-C333-9F41-9CEE-420AA954BF5B}"/>
              </a:ext>
            </a:extLst>
          </p:cNvPr>
          <p:cNvSpPr/>
          <p:nvPr/>
        </p:nvSpPr>
        <p:spPr>
          <a:xfrm>
            <a:off x="8543544" y="4244606"/>
            <a:ext cx="3486912" cy="1661993"/>
          </a:xfrm>
          <a:prstGeom prst="rect">
            <a:avLst/>
          </a:prstGeom>
        </p:spPr>
        <p:txBody>
          <a:bodyPr wrap="square">
            <a:spAutoFit/>
          </a:bodyPr>
          <a:lstStyle/>
          <a:p>
            <a:pPr lvl="0"/>
            <a:r>
              <a:rPr lang="en-US" sz="3400" dirty="0">
                <a:solidFill>
                  <a:prstClr val="black"/>
                </a:solidFill>
              </a:rPr>
              <a:t>Bold, Boxes, &amp; other visual Cues</a:t>
            </a:r>
          </a:p>
          <a:p>
            <a:pPr lvl="0"/>
            <a:r>
              <a:rPr lang="en-US" sz="3400" dirty="0">
                <a:solidFill>
                  <a:prstClr val="black"/>
                </a:solidFill>
              </a:rPr>
              <a:t>Pre-test</a:t>
            </a:r>
          </a:p>
        </p:txBody>
      </p:sp>
      <p:pic>
        <p:nvPicPr>
          <p:cNvPr id="6" name="Picture 8" descr="Items should be ordered, or at least, the user should be able to understand quickly the order">
            <a:extLst>
              <a:ext uri="{FF2B5EF4-FFF2-40B4-BE49-F238E27FC236}">
                <a16:creationId xmlns:a16="http://schemas.microsoft.com/office/drawing/2014/main" id="{B43E79F8-31BB-534F-956B-90FD0D09E87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86580" y="6143090"/>
            <a:ext cx="2997200" cy="5372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45485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15D6C03-FC88-A94F-A593-75426A438CCD}"/>
              </a:ext>
            </a:extLst>
          </p:cNvPr>
          <p:cNvSpPr txBox="1"/>
          <p:nvPr/>
        </p:nvSpPr>
        <p:spPr>
          <a:xfrm>
            <a:off x="1293950" y="14634"/>
            <a:ext cx="10411533" cy="1015663"/>
          </a:xfrm>
          <a:prstGeom prst="rect">
            <a:avLst/>
          </a:prstGeom>
          <a:noFill/>
        </p:spPr>
        <p:txBody>
          <a:bodyPr wrap="square" rtlCol="0">
            <a:spAutoFit/>
          </a:bodyPr>
          <a:lstStyle/>
          <a:p>
            <a:r>
              <a:rPr lang="en-US" sz="6000" dirty="0">
                <a:solidFill>
                  <a:srgbClr val="002060"/>
                </a:solidFill>
              </a:rPr>
              <a:t>How can we be more efficient?</a:t>
            </a:r>
            <a:endParaRPr lang="en-US" sz="6000" dirty="0">
              <a:solidFill>
                <a:srgbClr val="0070C0"/>
              </a:solidFill>
            </a:endParaRPr>
          </a:p>
        </p:txBody>
      </p:sp>
      <p:sp>
        <p:nvSpPr>
          <p:cNvPr id="3" name="TextBox 2">
            <a:extLst>
              <a:ext uri="{FF2B5EF4-FFF2-40B4-BE49-F238E27FC236}">
                <a16:creationId xmlns:a16="http://schemas.microsoft.com/office/drawing/2014/main" id="{B2AB151A-275D-504F-971F-69CCF67D1AB0}"/>
              </a:ext>
            </a:extLst>
          </p:cNvPr>
          <p:cNvSpPr txBox="1"/>
          <p:nvPr/>
        </p:nvSpPr>
        <p:spPr>
          <a:xfrm>
            <a:off x="928010" y="1960742"/>
            <a:ext cx="1389888" cy="646331"/>
          </a:xfrm>
          <a:prstGeom prst="rect">
            <a:avLst/>
          </a:prstGeom>
          <a:noFill/>
          <a:ln>
            <a:solidFill>
              <a:schemeClr val="accent1"/>
            </a:solidFill>
          </a:ln>
        </p:spPr>
        <p:txBody>
          <a:bodyPr wrap="square" rtlCol="0">
            <a:spAutoFit/>
          </a:bodyPr>
          <a:lstStyle/>
          <a:p>
            <a:pPr algn="ctr"/>
            <a:r>
              <a:rPr lang="en-US" dirty="0"/>
              <a:t>Project </a:t>
            </a:r>
          </a:p>
          <a:p>
            <a:pPr algn="ctr"/>
            <a:r>
              <a:rPr lang="en-US" dirty="0"/>
              <a:t>Planning</a:t>
            </a:r>
          </a:p>
        </p:txBody>
      </p:sp>
      <p:sp>
        <p:nvSpPr>
          <p:cNvPr id="4" name="TextBox 3">
            <a:extLst>
              <a:ext uri="{FF2B5EF4-FFF2-40B4-BE49-F238E27FC236}">
                <a16:creationId xmlns:a16="http://schemas.microsoft.com/office/drawing/2014/main" id="{0B7C2FC6-D16E-EF49-9CE0-0D5BA4ECE737}"/>
              </a:ext>
            </a:extLst>
          </p:cNvPr>
          <p:cNvSpPr txBox="1"/>
          <p:nvPr/>
        </p:nvSpPr>
        <p:spPr>
          <a:xfrm>
            <a:off x="2749295" y="2824785"/>
            <a:ext cx="1389888" cy="646331"/>
          </a:xfrm>
          <a:prstGeom prst="rect">
            <a:avLst/>
          </a:prstGeom>
          <a:noFill/>
          <a:ln>
            <a:solidFill>
              <a:schemeClr val="accent1"/>
            </a:solidFill>
          </a:ln>
        </p:spPr>
        <p:txBody>
          <a:bodyPr wrap="square" rtlCol="0">
            <a:spAutoFit/>
          </a:bodyPr>
          <a:lstStyle/>
          <a:p>
            <a:pPr algn="ctr"/>
            <a:r>
              <a:rPr lang="en-US" dirty="0"/>
              <a:t>Data Collection</a:t>
            </a:r>
          </a:p>
        </p:txBody>
      </p:sp>
      <p:sp>
        <p:nvSpPr>
          <p:cNvPr id="5" name="TextBox 4">
            <a:extLst>
              <a:ext uri="{FF2B5EF4-FFF2-40B4-BE49-F238E27FC236}">
                <a16:creationId xmlns:a16="http://schemas.microsoft.com/office/drawing/2014/main" id="{1E4FFDD7-1403-FC4F-873E-AB0EEFBDFDC4}"/>
              </a:ext>
            </a:extLst>
          </p:cNvPr>
          <p:cNvSpPr txBox="1"/>
          <p:nvPr/>
        </p:nvSpPr>
        <p:spPr>
          <a:xfrm>
            <a:off x="4537895" y="3729265"/>
            <a:ext cx="1389888" cy="646331"/>
          </a:xfrm>
          <a:prstGeom prst="rect">
            <a:avLst/>
          </a:prstGeom>
          <a:noFill/>
          <a:ln>
            <a:solidFill>
              <a:schemeClr val="tx1">
                <a:lumMod val="50000"/>
                <a:lumOff val="50000"/>
              </a:schemeClr>
            </a:solidFill>
          </a:ln>
        </p:spPr>
        <p:txBody>
          <a:bodyPr wrap="square" rtlCol="0">
            <a:spAutoFit/>
          </a:bodyPr>
          <a:lstStyle/>
          <a:p>
            <a:pPr algn="ctr"/>
            <a:r>
              <a:rPr lang="en-US" dirty="0">
                <a:solidFill>
                  <a:schemeClr val="tx1">
                    <a:lumMod val="50000"/>
                    <a:lumOff val="50000"/>
                  </a:schemeClr>
                </a:solidFill>
              </a:rPr>
              <a:t>Data </a:t>
            </a:r>
          </a:p>
          <a:p>
            <a:pPr algn="ctr"/>
            <a:r>
              <a:rPr lang="en-US" dirty="0">
                <a:solidFill>
                  <a:schemeClr val="tx1">
                    <a:lumMod val="50000"/>
                    <a:lumOff val="50000"/>
                  </a:schemeClr>
                </a:solidFill>
              </a:rPr>
              <a:t>Entry</a:t>
            </a:r>
          </a:p>
        </p:txBody>
      </p:sp>
      <p:sp>
        <p:nvSpPr>
          <p:cNvPr id="6" name="TextBox 5">
            <a:extLst>
              <a:ext uri="{FF2B5EF4-FFF2-40B4-BE49-F238E27FC236}">
                <a16:creationId xmlns:a16="http://schemas.microsoft.com/office/drawing/2014/main" id="{6609E0E6-837F-7E4A-A1B0-F3CD70AC507A}"/>
              </a:ext>
            </a:extLst>
          </p:cNvPr>
          <p:cNvSpPr txBox="1"/>
          <p:nvPr/>
        </p:nvSpPr>
        <p:spPr>
          <a:xfrm>
            <a:off x="6285895" y="4430431"/>
            <a:ext cx="1389888" cy="646331"/>
          </a:xfrm>
          <a:prstGeom prst="rect">
            <a:avLst/>
          </a:prstGeom>
          <a:noFill/>
          <a:ln>
            <a:solidFill>
              <a:schemeClr val="tx1">
                <a:lumMod val="50000"/>
                <a:lumOff val="50000"/>
              </a:schemeClr>
            </a:solidFill>
          </a:ln>
        </p:spPr>
        <p:txBody>
          <a:bodyPr wrap="square" rtlCol="0">
            <a:spAutoFit/>
          </a:bodyPr>
          <a:lstStyle/>
          <a:p>
            <a:pPr algn="ctr"/>
            <a:r>
              <a:rPr lang="en-US" dirty="0">
                <a:solidFill>
                  <a:schemeClr val="tx1">
                    <a:lumMod val="50000"/>
                    <a:lumOff val="50000"/>
                  </a:schemeClr>
                </a:solidFill>
              </a:rPr>
              <a:t>Data </a:t>
            </a:r>
          </a:p>
          <a:p>
            <a:pPr algn="ctr"/>
            <a:r>
              <a:rPr lang="en-US" dirty="0">
                <a:solidFill>
                  <a:schemeClr val="tx1">
                    <a:lumMod val="50000"/>
                    <a:lumOff val="50000"/>
                  </a:schemeClr>
                </a:solidFill>
              </a:rPr>
              <a:t>Correction</a:t>
            </a:r>
          </a:p>
        </p:txBody>
      </p:sp>
      <p:sp>
        <p:nvSpPr>
          <p:cNvPr id="7" name="TextBox 6">
            <a:extLst>
              <a:ext uri="{FF2B5EF4-FFF2-40B4-BE49-F238E27FC236}">
                <a16:creationId xmlns:a16="http://schemas.microsoft.com/office/drawing/2014/main" id="{6A4E4BA1-D594-B04A-983D-96EB544F953B}"/>
              </a:ext>
            </a:extLst>
          </p:cNvPr>
          <p:cNvSpPr txBox="1"/>
          <p:nvPr/>
        </p:nvSpPr>
        <p:spPr>
          <a:xfrm>
            <a:off x="8119446" y="5136199"/>
            <a:ext cx="1804416" cy="646331"/>
          </a:xfrm>
          <a:prstGeom prst="rect">
            <a:avLst/>
          </a:prstGeom>
          <a:noFill/>
          <a:ln>
            <a:solidFill>
              <a:schemeClr val="tx1">
                <a:lumMod val="50000"/>
                <a:lumOff val="50000"/>
              </a:schemeClr>
            </a:solidFill>
          </a:ln>
        </p:spPr>
        <p:txBody>
          <a:bodyPr wrap="square" rtlCol="0">
            <a:spAutoFit/>
          </a:bodyPr>
          <a:lstStyle/>
          <a:p>
            <a:pPr algn="ctr"/>
            <a:r>
              <a:rPr lang="en-US" dirty="0">
                <a:solidFill>
                  <a:schemeClr val="tx1">
                    <a:lumMod val="50000"/>
                    <a:lumOff val="50000"/>
                  </a:schemeClr>
                </a:solidFill>
              </a:rPr>
              <a:t>Data Organizing for Analysis</a:t>
            </a:r>
          </a:p>
        </p:txBody>
      </p:sp>
      <p:sp>
        <p:nvSpPr>
          <p:cNvPr id="10" name="TextBox 9">
            <a:extLst>
              <a:ext uri="{FF2B5EF4-FFF2-40B4-BE49-F238E27FC236}">
                <a16:creationId xmlns:a16="http://schemas.microsoft.com/office/drawing/2014/main" id="{14065F83-5396-3943-B6CA-CCE0A1AD3392}"/>
              </a:ext>
            </a:extLst>
          </p:cNvPr>
          <p:cNvSpPr txBox="1"/>
          <p:nvPr/>
        </p:nvSpPr>
        <p:spPr>
          <a:xfrm>
            <a:off x="10338815" y="5817023"/>
            <a:ext cx="1328928" cy="656951"/>
          </a:xfrm>
          <a:prstGeom prst="rect">
            <a:avLst/>
          </a:prstGeom>
          <a:noFill/>
          <a:ln>
            <a:solidFill>
              <a:schemeClr val="tx1">
                <a:lumMod val="50000"/>
                <a:lumOff val="50000"/>
              </a:schemeClr>
            </a:solidFill>
          </a:ln>
        </p:spPr>
        <p:txBody>
          <a:bodyPr wrap="square" rtlCol="0">
            <a:spAutoFit/>
          </a:bodyPr>
          <a:lstStyle/>
          <a:p>
            <a:pPr algn="ctr"/>
            <a:r>
              <a:rPr lang="en-US" dirty="0">
                <a:solidFill>
                  <a:schemeClr val="tx1">
                    <a:lumMod val="50000"/>
                    <a:lumOff val="50000"/>
                  </a:schemeClr>
                </a:solidFill>
              </a:rPr>
              <a:t>Data Analysis</a:t>
            </a:r>
          </a:p>
        </p:txBody>
      </p:sp>
      <p:cxnSp>
        <p:nvCxnSpPr>
          <p:cNvPr id="14" name="Straight Arrow Connector 13">
            <a:extLst>
              <a:ext uri="{FF2B5EF4-FFF2-40B4-BE49-F238E27FC236}">
                <a16:creationId xmlns:a16="http://schemas.microsoft.com/office/drawing/2014/main" id="{627A91EA-AC60-6E49-B7ED-BD0F662A4DB3}"/>
              </a:ext>
            </a:extLst>
          </p:cNvPr>
          <p:cNvCxnSpPr>
            <a:cxnSpLocks/>
          </p:cNvCxnSpPr>
          <p:nvPr/>
        </p:nvCxnSpPr>
        <p:spPr>
          <a:xfrm>
            <a:off x="2317898" y="2607073"/>
            <a:ext cx="431397" cy="540877"/>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9225EA77-0B6A-7946-BEA2-80A0E3E2EB7A}"/>
              </a:ext>
            </a:extLst>
          </p:cNvPr>
          <p:cNvCxnSpPr>
            <a:cxnSpLocks/>
          </p:cNvCxnSpPr>
          <p:nvPr/>
        </p:nvCxnSpPr>
        <p:spPr>
          <a:xfrm>
            <a:off x="4139183" y="3479295"/>
            <a:ext cx="419955" cy="494835"/>
          </a:xfrm>
          <a:prstGeom prst="straightConnector1">
            <a:avLst/>
          </a:prstGeom>
          <a:ln w="508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82CD6136-9499-6748-9815-CFA9946C73B3}"/>
              </a:ext>
            </a:extLst>
          </p:cNvPr>
          <p:cNvCxnSpPr>
            <a:cxnSpLocks/>
          </p:cNvCxnSpPr>
          <p:nvPr/>
        </p:nvCxnSpPr>
        <p:spPr>
          <a:xfrm>
            <a:off x="5927783" y="4430431"/>
            <a:ext cx="358112" cy="306164"/>
          </a:xfrm>
          <a:prstGeom prst="straightConnector1">
            <a:avLst/>
          </a:prstGeom>
          <a:ln w="508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CDCC63D1-5884-C145-B56C-FBEC386F99F8}"/>
              </a:ext>
            </a:extLst>
          </p:cNvPr>
          <p:cNvCxnSpPr>
            <a:cxnSpLocks/>
            <a:endCxn id="7" idx="1"/>
          </p:cNvCxnSpPr>
          <p:nvPr/>
        </p:nvCxnSpPr>
        <p:spPr>
          <a:xfrm>
            <a:off x="7675783" y="5076762"/>
            <a:ext cx="443663" cy="382603"/>
          </a:xfrm>
          <a:prstGeom prst="straightConnector1">
            <a:avLst/>
          </a:prstGeom>
          <a:ln w="508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CE313C69-3EC6-A548-8EFB-585A6F696A62}"/>
              </a:ext>
            </a:extLst>
          </p:cNvPr>
          <p:cNvCxnSpPr>
            <a:cxnSpLocks/>
            <a:endCxn id="10" idx="1"/>
          </p:cNvCxnSpPr>
          <p:nvPr/>
        </p:nvCxnSpPr>
        <p:spPr>
          <a:xfrm>
            <a:off x="9923862" y="5782530"/>
            <a:ext cx="414953" cy="362969"/>
          </a:xfrm>
          <a:prstGeom prst="straightConnector1">
            <a:avLst/>
          </a:prstGeom>
          <a:ln w="508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42A06B45-7846-404F-B22C-0F0AE423785C}"/>
              </a:ext>
            </a:extLst>
          </p:cNvPr>
          <p:cNvSpPr/>
          <p:nvPr/>
        </p:nvSpPr>
        <p:spPr>
          <a:xfrm>
            <a:off x="4989715" y="3471116"/>
            <a:ext cx="507491" cy="369332"/>
          </a:xfrm>
          <a:prstGeom prst="rect">
            <a:avLst/>
          </a:prstGeom>
          <a:ln>
            <a:noFill/>
          </a:ln>
        </p:spPr>
        <p:txBody>
          <a:bodyPr wrap="square">
            <a:spAutoFit/>
          </a:bodyPr>
          <a:lstStyle/>
          <a:p>
            <a:pPr algn="ctr"/>
            <a:r>
              <a:rPr lang="en-US" dirty="0">
                <a:solidFill>
                  <a:schemeClr val="tx1">
                    <a:lumMod val="50000"/>
                    <a:lumOff val="50000"/>
                  </a:schemeClr>
                </a:solidFill>
              </a:rPr>
              <a:t>*</a:t>
            </a:r>
          </a:p>
        </p:txBody>
      </p:sp>
      <p:sp>
        <p:nvSpPr>
          <p:cNvPr id="23" name="Rectangle 22">
            <a:extLst>
              <a:ext uri="{FF2B5EF4-FFF2-40B4-BE49-F238E27FC236}">
                <a16:creationId xmlns:a16="http://schemas.microsoft.com/office/drawing/2014/main" id="{0DB8B43F-1EFE-7A4F-9C49-AE17E59EA6CB}"/>
              </a:ext>
            </a:extLst>
          </p:cNvPr>
          <p:cNvSpPr/>
          <p:nvPr/>
        </p:nvSpPr>
        <p:spPr>
          <a:xfrm>
            <a:off x="6727093" y="4061099"/>
            <a:ext cx="507491" cy="369332"/>
          </a:xfrm>
          <a:prstGeom prst="rect">
            <a:avLst/>
          </a:prstGeom>
          <a:ln>
            <a:noFill/>
          </a:ln>
        </p:spPr>
        <p:txBody>
          <a:bodyPr wrap="square">
            <a:spAutoFit/>
          </a:bodyPr>
          <a:lstStyle/>
          <a:p>
            <a:pPr algn="ctr"/>
            <a:r>
              <a:rPr lang="en-US" dirty="0">
                <a:solidFill>
                  <a:schemeClr val="tx1">
                    <a:lumMod val="50000"/>
                    <a:lumOff val="50000"/>
                  </a:schemeClr>
                </a:solidFill>
              </a:rPr>
              <a:t>*</a:t>
            </a:r>
          </a:p>
        </p:txBody>
      </p:sp>
      <p:sp>
        <p:nvSpPr>
          <p:cNvPr id="25" name="Rectangle 24">
            <a:extLst>
              <a:ext uri="{FF2B5EF4-FFF2-40B4-BE49-F238E27FC236}">
                <a16:creationId xmlns:a16="http://schemas.microsoft.com/office/drawing/2014/main" id="{AF8EB227-0318-2B40-9325-E7D4822D05BA}"/>
              </a:ext>
            </a:extLst>
          </p:cNvPr>
          <p:cNvSpPr/>
          <p:nvPr/>
        </p:nvSpPr>
        <p:spPr>
          <a:xfrm>
            <a:off x="8767908" y="4784316"/>
            <a:ext cx="507491" cy="369332"/>
          </a:xfrm>
          <a:prstGeom prst="rect">
            <a:avLst/>
          </a:prstGeom>
          <a:ln>
            <a:noFill/>
          </a:ln>
        </p:spPr>
        <p:txBody>
          <a:bodyPr wrap="square">
            <a:spAutoFit/>
          </a:bodyPr>
          <a:lstStyle/>
          <a:p>
            <a:pPr algn="ctr"/>
            <a:r>
              <a:rPr lang="en-US" dirty="0">
                <a:solidFill>
                  <a:schemeClr val="tx1">
                    <a:lumMod val="50000"/>
                    <a:lumOff val="50000"/>
                  </a:schemeClr>
                </a:solidFill>
              </a:rPr>
              <a:t>*</a:t>
            </a:r>
          </a:p>
        </p:txBody>
      </p:sp>
      <p:sp>
        <p:nvSpPr>
          <p:cNvPr id="21" name="Rectangle 20">
            <a:extLst>
              <a:ext uri="{FF2B5EF4-FFF2-40B4-BE49-F238E27FC236}">
                <a16:creationId xmlns:a16="http://schemas.microsoft.com/office/drawing/2014/main" id="{5AF561A4-A906-B141-A37F-805C8624F4C5}"/>
              </a:ext>
            </a:extLst>
          </p:cNvPr>
          <p:cNvSpPr/>
          <p:nvPr/>
        </p:nvSpPr>
        <p:spPr>
          <a:xfrm>
            <a:off x="2476094" y="1968921"/>
            <a:ext cx="6799306" cy="646331"/>
          </a:xfrm>
          <a:prstGeom prst="rect">
            <a:avLst/>
          </a:prstGeom>
        </p:spPr>
        <p:txBody>
          <a:bodyPr wrap="square">
            <a:spAutoFit/>
          </a:bodyPr>
          <a:lstStyle/>
          <a:p>
            <a:r>
              <a:rPr lang="en-US" dirty="0">
                <a:solidFill>
                  <a:srgbClr val="002060"/>
                </a:solidFill>
              </a:rPr>
              <a:t>How much data? What data?: </a:t>
            </a:r>
            <a:r>
              <a:rPr lang="en-US" dirty="0"/>
              <a:t>Have clear research questions and analysis plan; Don’t waste time collecting data you don’t need</a:t>
            </a:r>
          </a:p>
        </p:txBody>
      </p:sp>
      <p:sp>
        <p:nvSpPr>
          <p:cNvPr id="42" name="Rectangle 41">
            <a:extLst>
              <a:ext uri="{FF2B5EF4-FFF2-40B4-BE49-F238E27FC236}">
                <a16:creationId xmlns:a16="http://schemas.microsoft.com/office/drawing/2014/main" id="{56D31F6F-7280-D54B-8D98-C0DB8EF923CB}"/>
              </a:ext>
            </a:extLst>
          </p:cNvPr>
          <p:cNvSpPr/>
          <p:nvPr/>
        </p:nvSpPr>
        <p:spPr>
          <a:xfrm>
            <a:off x="4303882" y="2844134"/>
            <a:ext cx="6116894" cy="646331"/>
          </a:xfrm>
          <a:prstGeom prst="rect">
            <a:avLst/>
          </a:prstGeom>
        </p:spPr>
        <p:txBody>
          <a:bodyPr wrap="square">
            <a:spAutoFit/>
          </a:bodyPr>
          <a:lstStyle/>
          <a:p>
            <a:r>
              <a:rPr lang="en-US" dirty="0">
                <a:solidFill>
                  <a:srgbClr val="002060"/>
                </a:solidFill>
              </a:rPr>
              <a:t>How do we  collect it? </a:t>
            </a:r>
            <a:r>
              <a:rPr lang="en-US" dirty="0"/>
              <a:t>Save time when you collect and enter data; collect it in a way that minimizes data entry errors</a:t>
            </a:r>
          </a:p>
        </p:txBody>
      </p:sp>
      <p:sp>
        <p:nvSpPr>
          <p:cNvPr id="45" name="Rectangle 44">
            <a:extLst>
              <a:ext uri="{FF2B5EF4-FFF2-40B4-BE49-F238E27FC236}">
                <a16:creationId xmlns:a16="http://schemas.microsoft.com/office/drawing/2014/main" id="{D074D6C8-020A-4846-8EBA-670976C0C662}"/>
              </a:ext>
            </a:extLst>
          </p:cNvPr>
          <p:cNvSpPr/>
          <p:nvPr/>
        </p:nvSpPr>
        <p:spPr>
          <a:xfrm>
            <a:off x="10749533" y="5485661"/>
            <a:ext cx="507491" cy="369332"/>
          </a:xfrm>
          <a:prstGeom prst="rect">
            <a:avLst/>
          </a:prstGeom>
          <a:ln>
            <a:noFill/>
          </a:ln>
        </p:spPr>
        <p:txBody>
          <a:bodyPr wrap="square">
            <a:spAutoFit/>
          </a:bodyPr>
          <a:lstStyle/>
          <a:p>
            <a:pPr algn="ctr"/>
            <a:r>
              <a:rPr lang="en-US" dirty="0">
                <a:solidFill>
                  <a:schemeClr val="tx1">
                    <a:lumMod val="50000"/>
                    <a:lumOff val="50000"/>
                  </a:schemeClr>
                </a:solidFill>
              </a:rPr>
              <a:t>*</a:t>
            </a:r>
          </a:p>
        </p:txBody>
      </p:sp>
    </p:spTree>
    <p:extLst>
      <p:ext uri="{BB962C8B-B14F-4D97-AF65-F5344CB8AC3E}">
        <p14:creationId xmlns:p14="http://schemas.microsoft.com/office/powerpoint/2010/main" val="14993606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15D6C03-FC88-A94F-A593-75426A438CCD}"/>
              </a:ext>
            </a:extLst>
          </p:cNvPr>
          <p:cNvSpPr txBox="1"/>
          <p:nvPr/>
        </p:nvSpPr>
        <p:spPr>
          <a:xfrm>
            <a:off x="1640258" y="939655"/>
            <a:ext cx="3699837" cy="5016758"/>
          </a:xfrm>
          <a:prstGeom prst="rect">
            <a:avLst/>
          </a:prstGeom>
          <a:noFill/>
        </p:spPr>
        <p:txBody>
          <a:bodyPr wrap="square" rtlCol="0">
            <a:spAutoFit/>
          </a:bodyPr>
          <a:lstStyle/>
          <a:p>
            <a:r>
              <a:rPr lang="en-US" sz="8000" dirty="0">
                <a:solidFill>
                  <a:srgbClr val="002060"/>
                </a:solidFill>
              </a:rPr>
              <a:t>Why does this matter?</a:t>
            </a:r>
            <a:endParaRPr lang="en-US" sz="8000" dirty="0">
              <a:solidFill>
                <a:srgbClr val="0070C0"/>
              </a:solidFill>
            </a:endParaRPr>
          </a:p>
        </p:txBody>
      </p:sp>
    </p:spTree>
    <p:extLst>
      <p:ext uri="{BB962C8B-B14F-4D97-AF65-F5344CB8AC3E}">
        <p14:creationId xmlns:p14="http://schemas.microsoft.com/office/powerpoint/2010/main" val="36560364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7B27557-6C60-0240-8A02-CF64D5C9D52A}"/>
              </a:ext>
            </a:extLst>
          </p:cNvPr>
          <p:cNvSpPr/>
          <p:nvPr/>
        </p:nvSpPr>
        <p:spPr>
          <a:xfrm>
            <a:off x="0" y="179754"/>
            <a:ext cx="12191999" cy="1015663"/>
          </a:xfrm>
          <a:prstGeom prst="rect">
            <a:avLst/>
          </a:prstGeom>
        </p:spPr>
        <p:txBody>
          <a:bodyPr wrap="square">
            <a:spAutoFit/>
          </a:bodyPr>
          <a:lstStyle/>
          <a:p>
            <a:pPr algn="ctr"/>
            <a:r>
              <a:rPr lang="en-US" sz="6000" dirty="0">
                <a:solidFill>
                  <a:srgbClr val="002060"/>
                </a:solidFill>
                <a:latin typeface="American Typewriter" panose="02090604020004020304" pitchFamily="18" charset="77"/>
              </a:rPr>
              <a:t>1-10-100 Rule </a:t>
            </a:r>
          </a:p>
        </p:txBody>
      </p:sp>
      <p:sp>
        <p:nvSpPr>
          <p:cNvPr id="3" name="Rectangle 2">
            <a:extLst>
              <a:ext uri="{FF2B5EF4-FFF2-40B4-BE49-F238E27FC236}">
                <a16:creationId xmlns:a16="http://schemas.microsoft.com/office/drawing/2014/main" id="{8FED5938-91C3-B246-A7CF-4E565AFA6237}"/>
              </a:ext>
            </a:extLst>
          </p:cNvPr>
          <p:cNvSpPr/>
          <p:nvPr/>
        </p:nvSpPr>
        <p:spPr>
          <a:xfrm>
            <a:off x="2044994" y="1661994"/>
            <a:ext cx="8102009" cy="830997"/>
          </a:xfrm>
          <a:prstGeom prst="rect">
            <a:avLst/>
          </a:prstGeom>
        </p:spPr>
        <p:txBody>
          <a:bodyPr wrap="square">
            <a:spAutoFit/>
          </a:bodyPr>
          <a:lstStyle/>
          <a:p>
            <a:pPr algn="ctr"/>
            <a:r>
              <a:rPr lang="en-US" sz="2400" dirty="0">
                <a:latin typeface="Corbel" panose="020B0503020204020204" pitchFamily="34" charset="0"/>
              </a:rPr>
              <a:t>Data entry errors multiply costs exponentially according to the stage at which they are identified and corrected.</a:t>
            </a:r>
          </a:p>
        </p:txBody>
      </p:sp>
      <p:sp>
        <p:nvSpPr>
          <p:cNvPr id="4" name="Rectangle 3">
            <a:extLst>
              <a:ext uri="{FF2B5EF4-FFF2-40B4-BE49-F238E27FC236}">
                <a16:creationId xmlns:a16="http://schemas.microsoft.com/office/drawing/2014/main" id="{40D54EF2-908C-7543-9C63-539228C1CFA9}"/>
              </a:ext>
            </a:extLst>
          </p:cNvPr>
          <p:cNvSpPr/>
          <p:nvPr/>
        </p:nvSpPr>
        <p:spPr>
          <a:xfrm>
            <a:off x="7469490" y="-2126115"/>
            <a:ext cx="6096000" cy="1477328"/>
          </a:xfrm>
          <a:prstGeom prst="rect">
            <a:avLst/>
          </a:prstGeom>
        </p:spPr>
        <p:txBody>
          <a:bodyPr>
            <a:spAutoFit/>
          </a:bodyPr>
          <a:lstStyle/>
          <a:p>
            <a:r>
              <a:rPr lang="en-US" dirty="0">
                <a:solidFill>
                  <a:srgbClr val="676767"/>
                </a:solidFill>
                <a:latin typeface="Open Sans"/>
              </a:rPr>
              <a:t> $1 to check the data at first point of entry, it likely costs $10 to correct the error as part of the greater batch. If the incorrect data slips through without correction, the cost of fixing the mistake by the time it reaches customers or the production line is likely to increase ten fold </a:t>
            </a:r>
            <a:endParaRPr lang="en-US" dirty="0"/>
          </a:p>
        </p:txBody>
      </p:sp>
      <p:sp>
        <p:nvSpPr>
          <p:cNvPr id="5" name="Rectangle 4">
            <a:extLst>
              <a:ext uri="{FF2B5EF4-FFF2-40B4-BE49-F238E27FC236}">
                <a16:creationId xmlns:a16="http://schemas.microsoft.com/office/drawing/2014/main" id="{0B742CF4-FE9C-214E-A92F-9322227C035E}"/>
              </a:ext>
            </a:extLst>
          </p:cNvPr>
          <p:cNvSpPr/>
          <p:nvPr/>
        </p:nvSpPr>
        <p:spPr>
          <a:xfrm>
            <a:off x="4839533" y="1112908"/>
            <a:ext cx="2512932" cy="369332"/>
          </a:xfrm>
          <a:prstGeom prst="rect">
            <a:avLst/>
          </a:prstGeom>
        </p:spPr>
        <p:txBody>
          <a:bodyPr wrap="none">
            <a:spAutoFit/>
          </a:bodyPr>
          <a:lstStyle/>
          <a:p>
            <a:r>
              <a:rPr lang="en-US" dirty="0">
                <a:latin typeface="American Typewriter" panose="02090604020004020304" pitchFamily="18" charset="77"/>
              </a:rPr>
              <a:t> “the cost of quality” </a:t>
            </a:r>
          </a:p>
        </p:txBody>
      </p:sp>
      <p:sp>
        <p:nvSpPr>
          <p:cNvPr id="6" name="Rectangle 5">
            <a:extLst>
              <a:ext uri="{FF2B5EF4-FFF2-40B4-BE49-F238E27FC236}">
                <a16:creationId xmlns:a16="http://schemas.microsoft.com/office/drawing/2014/main" id="{F349DBF5-ED5D-D24F-A631-B3C99E2769CD}"/>
              </a:ext>
            </a:extLst>
          </p:cNvPr>
          <p:cNvSpPr/>
          <p:nvPr/>
        </p:nvSpPr>
        <p:spPr>
          <a:xfrm>
            <a:off x="1894956" y="6308914"/>
            <a:ext cx="8402084" cy="369332"/>
          </a:xfrm>
          <a:prstGeom prst="rect">
            <a:avLst/>
          </a:prstGeom>
        </p:spPr>
        <p:txBody>
          <a:bodyPr wrap="square">
            <a:spAutoFit/>
          </a:bodyPr>
          <a:lstStyle/>
          <a:p>
            <a:pPr algn="ctr"/>
            <a:r>
              <a:rPr lang="en-US" dirty="0">
                <a:solidFill>
                  <a:srgbClr val="5E5E5E"/>
                </a:solidFill>
                <a:latin typeface="Corbel" panose="020B0503020204020204" pitchFamily="34" charset="0"/>
              </a:rPr>
              <a:t> </a:t>
            </a:r>
            <a:r>
              <a:rPr lang="en-US" i="1" dirty="0">
                <a:solidFill>
                  <a:srgbClr val="5E5E5E"/>
                </a:solidFill>
                <a:latin typeface="Corbel" panose="020B0503020204020204" pitchFamily="34" charset="0"/>
              </a:rPr>
              <a:t>prevention</a:t>
            </a:r>
            <a:r>
              <a:rPr lang="en-US" dirty="0">
                <a:solidFill>
                  <a:srgbClr val="5E5E5E"/>
                </a:solidFill>
                <a:latin typeface="Corbel" panose="020B0503020204020204" pitchFamily="34" charset="0"/>
              </a:rPr>
              <a:t> is less costly than correction is less costly than</a:t>
            </a:r>
            <a:r>
              <a:rPr lang="en-US" i="1" dirty="0">
                <a:solidFill>
                  <a:srgbClr val="5E5E5E"/>
                </a:solidFill>
                <a:latin typeface="Corbel" panose="020B0503020204020204" pitchFamily="34" charset="0"/>
              </a:rPr>
              <a:t> failure</a:t>
            </a:r>
            <a:endParaRPr lang="en-US" dirty="0">
              <a:latin typeface="Corbel" panose="020B0503020204020204" pitchFamily="34" charset="0"/>
            </a:endParaRPr>
          </a:p>
        </p:txBody>
      </p:sp>
      <p:sp>
        <p:nvSpPr>
          <p:cNvPr id="7" name="Rectangle 6">
            <a:extLst>
              <a:ext uri="{FF2B5EF4-FFF2-40B4-BE49-F238E27FC236}">
                <a16:creationId xmlns:a16="http://schemas.microsoft.com/office/drawing/2014/main" id="{E9347762-6601-EB49-A8DA-FE60D229EA39}"/>
              </a:ext>
            </a:extLst>
          </p:cNvPr>
          <p:cNvSpPr/>
          <p:nvPr/>
        </p:nvSpPr>
        <p:spPr>
          <a:xfrm>
            <a:off x="1260965" y="2957577"/>
            <a:ext cx="1568058" cy="1015663"/>
          </a:xfrm>
          <a:prstGeom prst="rect">
            <a:avLst/>
          </a:prstGeom>
        </p:spPr>
        <p:txBody>
          <a:bodyPr wrap="none">
            <a:spAutoFit/>
          </a:bodyPr>
          <a:lstStyle/>
          <a:p>
            <a:r>
              <a:rPr lang="en-US" sz="6000" dirty="0">
                <a:solidFill>
                  <a:srgbClr val="002060"/>
                </a:solidFill>
                <a:latin typeface="American Typewriter" panose="02090604020004020304" pitchFamily="18" charset="77"/>
              </a:rPr>
              <a:t>$1: </a:t>
            </a:r>
            <a:endParaRPr lang="en-US" dirty="0"/>
          </a:p>
        </p:txBody>
      </p:sp>
      <p:sp>
        <p:nvSpPr>
          <p:cNvPr id="8" name="Rectangle 7">
            <a:extLst>
              <a:ext uri="{FF2B5EF4-FFF2-40B4-BE49-F238E27FC236}">
                <a16:creationId xmlns:a16="http://schemas.microsoft.com/office/drawing/2014/main" id="{A2B1FED0-CE53-B642-BBB7-F7EA2490D7AB}"/>
              </a:ext>
            </a:extLst>
          </p:cNvPr>
          <p:cNvSpPr/>
          <p:nvPr/>
        </p:nvSpPr>
        <p:spPr>
          <a:xfrm>
            <a:off x="833540" y="3931985"/>
            <a:ext cx="1995483" cy="1015663"/>
          </a:xfrm>
          <a:prstGeom prst="rect">
            <a:avLst/>
          </a:prstGeom>
        </p:spPr>
        <p:txBody>
          <a:bodyPr wrap="none">
            <a:spAutoFit/>
          </a:bodyPr>
          <a:lstStyle/>
          <a:p>
            <a:r>
              <a:rPr lang="en-US" sz="6000" dirty="0">
                <a:solidFill>
                  <a:srgbClr val="002060"/>
                </a:solidFill>
                <a:latin typeface="American Typewriter" panose="02090604020004020304" pitchFamily="18" charset="77"/>
              </a:rPr>
              <a:t>$10: </a:t>
            </a:r>
            <a:endParaRPr lang="en-US" dirty="0"/>
          </a:p>
        </p:txBody>
      </p:sp>
      <p:sp>
        <p:nvSpPr>
          <p:cNvPr id="9" name="Rectangle 8">
            <a:extLst>
              <a:ext uri="{FF2B5EF4-FFF2-40B4-BE49-F238E27FC236}">
                <a16:creationId xmlns:a16="http://schemas.microsoft.com/office/drawing/2014/main" id="{0985AD81-6DAE-E94B-BEB7-665F299A9F1C}"/>
              </a:ext>
            </a:extLst>
          </p:cNvPr>
          <p:cNvSpPr/>
          <p:nvPr/>
        </p:nvSpPr>
        <p:spPr>
          <a:xfrm>
            <a:off x="343021" y="4828664"/>
            <a:ext cx="2486002" cy="1015663"/>
          </a:xfrm>
          <a:prstGeom prst="rect">
            <a:avLst/>
          </a:prstGeom>
        </p:spPr>
        <p:txBody>
          <a:bodyPr wrap="none">
            <a:spAutoFit/>
          </a:bodyPr>
          <a:lstStyle/>
          <a:p>
            <a:r>
              <a:rPr lang="en-US" sz="6000" dirty="0">
                <a:solidFill>
                  <a:srgbClr val="002060"/>
                </a:solidFill>
                <a:latin typeface="American Typewriter" panose="02090604020004020304" pitchFamily="18" charset="77"/>
              </a:rPr>
              <a:t>$100: </a:t>
            </a:r>
            <a:endParaRPr lang="en-US" dirty="0"/>
          </a:p>
        </p:txBody>
      </p:sp>
      <p:sp>
        <p:nvSpPr>
          <p:cNvPr id="10" name="Rectangle 9">
            <a:extLst>
              <a:ext uri="{FF2B5EF4-FFF2-40B4-BE49-F238E27FC236}">
                <a16:creationId xmlns:a16="http://schemas.microsoft.com/office/drawing/2014/main" id="{69AB489D-3835-D74F-9E9C-8EDED578C076}"/>
              </a:ext>
            </a:extLst>
          </p:cNvPr>
          <p:cNvSpPr/>
          <p:nvPr/>
        </p:nvSpPr>
        <p:spPr>
          <a:xfrm>
            <a:off x="2829023" y="3145694"/>
            <a:ext cx="7132081" cy="553998"/>
          </a:xfrm>
          <a:prstGeom prst="rect">
            <a:avLst/>
          </a:prstGeom>
        </p:spPr>
        <p:txBody>
          <a:bodyPr wrap="none">
            <a:spAutoFit/>
          </a:bodyPr>
          <a:lstStyle/>
          <a:p>
            <a:r>
              <a:rPr lang="en-US" sz="3000" dirty="0">
                <a:latin typeface="Corbel" panose="020B0503020204020204" pitchFamily="34" charset="0"/>
              </a:rPr>
              <a:t>Price to check the data at first point of entry</a:t>
            </a:r>
          </a:p>
        </p:txBody>
      </p:sp>
      <p:sp>
        <p:nvSpPr>
          <p:cNvPr id="11" name="Rectangle 10">
            <a:extLst>
              <a:ext uri="{FF2B5EF4-FFF2-40B4-BE49-F238E27FC236}">
                <a16:creationId xmlns:a16="http://schemas.microsoft.com/office/drawing/2014/main" id="{C2D0D589-9628-D64E-8CB1-2E5F42CBA3C7}"/>
              </a:ext>
            </a:extLst>
          </p:cNvPr>
          <p:cNvSpPr/>
          <p:nvPr/>
        </p:nvSpPr>
        <p:spPr>
          <a:xfrm>
            <a:off x="2829023" y="4152251"/>
            <a:ext cx="8781571" cy="553998"/>
          </a:xfrm>
          <a:prstGeom prst="rect">
            <a:avLst/>
          </a:prstGeom>
        </p:spPr>
        <p:txBody>
          <a:bodyPr wrap="none">
            <a:spAutoFit/>
          </a:bodyPr>
          <a:lstStyle/>
          <a:p>
            <a:r>
              <a:rPr lang="en-US" sz="3000" dirty="0">
                <a:latin typeface="Corbel" panose="020B0503020204020204" pitchFamily="34" charset="0"/>
              </a:rPr>
              <a:t>Price to find and correct error when it is part of a batch</a:t>
            </a:r>
          </a:p>
        </p:txBody>
      </p:sp>
      <p:sp>
        <p:nvSpPr>
          <p:cNvPr id="12" name="Rectangle 11">
            <a:extLst>
              <a:ext uri="{FF2B5EF4-FFF2-40B4-BE49-F238E27FC236}">
                <a16:creationId xmlns:a16="http://schemas.microsoft.com/office/drawing/2014/main" id="{CEEAB7E0-5919-3742-84D9-55AFA99E6BF8}"/>
              </a:ext>
            </a:extLst>
          </p:cNvPr>
          <p:cNvSpPr/>
          <p:nvPr/>
        </p:nvSpPr>
        <p:spPr>
          <a:xfrm>
            <a:off x="2829023" y="5093644"/>
            <a:ext cx="8628196" cy="553998"/>
          </a:xfrm>
          <a:prstGeom prst="rect">
            <a:avLst/>
          </a:prstGeom>
        </p:spPr>
        <p:txBody>
          <a:bodyPr wrap="none">
            <a:spAutoFit/>
          </a:bodyPr>
          <a:lstStyle/>
          <a:p>
            <a:r>
              <a:rPr lang="en-US" sz="3000" dirty="0">
                <a:latin typeface="Corbel" panose="020B0503020204020204" pitchFamily="34" charset="0"/>
              </a:rPr>
              <a:t>Cost of fixing the mistake when it reaches customers</a:t>
            </a:r>
          </a:p>
        </p:txBody>
      </p:sp>
    </p:spTree>
    <p:extLst>
      <p:ext uri="{BB962C8B-B14F-4D97-AF65-F5344CB8AC3E}">
        <p14:creationId xmlns:p14="http://schemas.microsoft.com/office/powerpoint/2010/main" val="25665669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9A0EB09-8F02-CD40-946F-909BB959F7AB}"/>
              </a:ext>
            </a:extLst>
          </p:cNvPr>
          <p:cNvSpPr txBox="1"/>
          <p:nvPr/>
        </p:nvSpPr>
        <p:spPr>
          <a:xfrm>
            <a:off x="1350863" y="1149246"/>
            <a:ext cx="10523085" cy="4708981"/>
          </a:xfrm>
          <a:prstGeom prst="rect">
            <a:avLst/>
          </a:prstGeom>
          <a:noFill/>
        </p:spPr>
        <p:txBody>
          <a:bodyPr wrap="square" rtlCol="0">
            <a:spAutoFit/>
          </a:bodyPr>
          <a:lstStyle/>
          <a:p>
            <a:r>
              <a:rPr lang="en-US" sz="10000" dirty="0">
                <a:solidFill>
                  <a:srgbClr val="002060"/>
                </a:solidFill>
              </a:rPr>
              <a:t>Effort </a:t>
            </a:r>
            <a:r>
              <a:rPr lang="en-US" sz="10000" b="1" dirty="0">
                <a:solidFill>
                  <a:srgbClr val="002060"/>
                </a:solidFill>
              </a:rPr>
              <a:t>now</a:t>
            </a:r>
            <a:r>
              <a:rPr lang="en-US" sz="10000" dirty="0">
                <a:solidFill>
                  <a:srgbClr val="002060"/>
                </a:solidFill>
              </a:rPr>
              <a:t> saves time, money, &amp; stress later.</a:t>
            </a:r>
            <a:endParaRPr lang="en-US" sz="10000" dirty="0">
              <a:solidFill>
                <a:srgbClr val="0070C0"/>
              </a:solidFill>
            </a:endParaRPr>
          </a:p>
        </p:txBody>
      </p:sp>
    </p:spTree>
    <p:extLst>
      <p:ext uri="{BB962C8B-B14F-4D97-AF65-F5344CB8AC3E}">
        <p14:creationId xmlns:p14="http://schemas.microsoft.com/office/powerpoint/2010/main" val="41948460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07F8D47-9382-724B-A34C-A9B4D3D5836D}"/>
              </a:ext>
            </a:extLst>
          </p:cNvPr>
          <p:cNvSpPr txBox="1"/>
          <p:nvPr/>
        </p:nvSpPr>
        <p:spPr>
          <a:xfrm>
            <a:off x="1027727" y="320963"/>
            <a:ext cx="10682424" cy="1015663"/>
          </a:xfrm>
          <a:prstGeom prst="rect">
            <a:avLst/>
          </a:prstGeom>
          <a:noFill/>
        </p:spPr>
        <p:txBody>
          <a:bodyPr wrap="square" rtlCol="0">
            <a:spAutoFit/>
          </a:bodyPr>
          <a:lstStyle/>
          <a:p>
            <a:pPr algn="ctr"/>
            <a:r>
              <a:rPr lang="en-US" sz="6000" dirty="0">
                <a:solidFill>
                  <a:srgbClr val="002060"/>
                </a:solidFill>
              </a:rPr>
              <a:t>Where can errors be introduced?</a:t>
            </a:r>
            <a:endParaRPr lang="en-US" sz="6000" dirty="0">
              <a:solidFill>
                <a:srgbClr val="0070C0"/>
              </a:solidFill>
            </a:endParaRPr>
          </a:p>
        </p:txBody>
      </p:sp>
      <p:sp>
        <p:nvSpPr>
          <p:cNvPr id="2" name="Rectangle 1">
            <a:extLst>
              <a:ext uri="{FF2B5EF4-FFF2-40B4-BE49-F238E27FC236}">
                <a16:creationId xmlns:a16="http://schemas.microsoft.com/office/drawing/2014/main" id="{4B418D8B-B6E4-334D-A8A0-5290F22E9FBA}"/>
              </a:ext>
            </a:extLst>
          </p:cNvPr>
          <p:cNvSpPr/>
          <p:nvPr/>
        </p:nvSpPr>
        <p:spPr>
          <a:xfrm>
            <a:off x="702366" y="3643800"/>
            <a:ext cx="2631554" cy="553998"/>
          </a:xfrm>
          <a:prstGeom prst="rect">
            <a:avLst/>
          </a:prstGeom>
        </p:spPr>
        <p:txBody>
          <a:bodyPr wrap="none">
            <a:spAutoFit/>
          </a:bodyPr>
          <a:lstStyle/>
          <a:p>
            <a:r>
              <a:rPr lang="en-US" sz="3000" dirty="0">
                <a:solidFill>
                  <a:srgbClr val="002060"/>
                </a:solidFill>
                <a:latin typeface="Corbel" panose="020B0503020204020204" pitchFamily="34" charset="0"/>
              </a:rPr>
              <a:t>“Process Audit”</a:t>
            </a:r>
            <a:endParaRPr lang="en-US" sz="3000" i="0" dirty="0">
              <a:solidFill>
                <a:srgbClr val="002060"/>
              </a:solidFill>
              <a:effectLst/>
              <a:latin typeface="Corbel" panose="020B0503020204020204" pitchFamily="34" charset="0"/>
            </a:endParaRPr>
          </a:p>
        </p:txBody>
      </p:sp>
      <p:graphicFrame>
        <p:nvGraphicFramePr>
          <p:cNvPr id="5" name="Diagram 4">
            <a:extLst>
              <a:ext uri="{FF2B5EF4-FFF2-40B4-BE49-F238E27FC236}">
                <a16:creationId xmlns:a16="http://schemas.microsoft.com/office/drawing/2014/main" id="{328DEDA3-BDC0-4A4C-A8B2-D3AA64668C3F}"/>
              </a:ext>
            </a:extLst>
          </p:cNvPr>
          <p:cNvGraphicFramePr/>
          <p:nvPr>
            <p:extLst>
              <p:ext uri="{D42A27DB-BD31-4B8C-83A1-F6EECF244321}">
                <p14:modId xmlns:p14="http://schemas.microsoft.com/office/powerpoint/2010/main" val="1485759016"/>
              </p:ext>
            </p:extLst>
          </p:nvPr>
        </p:nvGraphicFramePr>
        <p:xfrm>
          <a:off x="2623930" y="1581791"/>
          <a:ext cx="8547652" cy="467801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703831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DC3C18D-8331-EB49-9FEA-066EF2D7E0BD}"/>
              </a:ext>
            </a:extLst>
          </p:cNvPr>
          <p:cNvPicPr>
            <a:picLocks noChangeAspect="1"/>
          </p:cNvPicPr>
          <p:nvPr/>
        </p:nvPicPr>
        <p:blipFill>
          <a:blip r:embed="rId2"/>
          <a:stretch>
            <a:fillRect/>
          </a:stretch>
        </p:blipFill>
        <p:spPr>
          <a:xfrm>
            <a:off x="127000" y="101600"/>
            <a:ext cx="11938000" cy="6756400"/>
          </a:xfrm>
          <a:prstGeom prst="rect">
            <a:avLst/>
          </a:prstGeom>
        </p:spPr>
      </p:pic>
      <p:pic>
        <p:nvPicPr>
          <p:cNvPr id="9" name="Picture 8">
            <a:extLst>
              <a:ext uri="{FF2B5EF4-FFF2-40B4-BE49-F238E27FC236}">
                <a16:creationId xmlns:a16="http://schemas.microsoft.com/office/drawing/2014/main" id="{F8BFAF73-7701-3747-915C-51D99ED2BF4E}"/>
              </a:ext>
            </a:extLst>
          </p:cNvPr>
          <p:cNvPicPr>
            <a:picLocks noChangeAspect="1"/>
          </p:cNvPicPr>
          <p:nvPr/>
        </p:nvPicPr>
        <p:blipFill>
          <a:blip r:embed="rId3"/>
          <a:stretch>
            <a:fillRect/>
          </a:stretch>
        </p:blipFill>
        <p:spPr>
          <a:xfrm>
            <a:off x="127000" y="50800"/>
            <a:ext cx="2570734" cy="720398"/>
          </a:xfrm>
          <a:prstGeom prst="rect">
            <a:avLst/>
          </a:prstGeom>
        </p:spPr>
      </p:pic>
    </p:spTree>
    <p:extLst>
      <p:ext uri="{BB962C8B-B14F-4D97-AF65-F5344CB8AC3E}">
        <p14:creationId xmlns:p14="http://schemas.microsoft.com/office/powerpoint/2010/main" val="346131479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4193</TotalTime>
  <Words>977</Words>
  <Application>Microsoft Macintosh PowerPoint</Application>
  <PresentationFormat>Widescreen</PresentationFormat>
  <Paragraphs>143</Paragraphs>
  <Slides>36</Slides>
  <Notes>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36</vt:i4>
      </vt:variant>
    </vt:vector>
  </HeadingPairs>
  <TitlesOfParts>
    <vt:vector size="44" baseType="lpstr">
      <vt:lpstr>American Typewriter</vt:lpstr>
      <vt:lpstr>Arial</vt:lpstr>
      <vt:lpstr>Calibri</vt:lpstr>
      <vt:lpstr>Calibri Light</vt:lpstr>
      <vt:lpstr>Corbel</vt:lpstr>
      <vt:lpstr>fell</vt:lpstr>
      <vt:lpstr>Open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Bruna, Emilio M.</dc:creator>
  <cp:lastModifiedBy>Bruna, Emilio M.</cp:lastModifiedBy>
  <cp:revision>49</cp:revision>
  <dcterms:created xsi:type="dcterms:W3CDTF">2019-02-10T19:07:49Z</dcterms:created>
  <dcterms:modified xsi:type="dcterms:W3CDTF">2021-03-13T23:44:38Z</dcterms:modified>
</cp:coreProperties>
</file>